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81" r:id="rId2"/>
    <p:sldId id="258" r:id="rId3"/>
    <p:sldId id="259" r:id="rId4"/>
    <p:sldId id="260" r:id="rId5"/>
    <p:sldId id="261" r:id="rId6"/>
    <p:sldId id="262" r:id="rId7"/>
    <p:sldId id="264" r:id="rId8"/>
    <p:sldId id="275" r:id="rId9"/>
    <p:sldId id="265" r:id="rId10"/>
    <p:sldId id="266" r:id="rId11"/>
    <p:sldId id="282" r:id="rId12"/>
    <p:sldId id="271" r:id="rId13"/>
    <p:sldId id="279" r:id="rId14"/>
    <p:sldId id="267" r:id="rId15"/>
    <p:sldId id="268" r:id="rId16"/>
    <p:sldId id="269" r:id="rId17"/>
    <p:sldId id="277"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F26B43"/>
          </p15:clr>
        </p15:guide>
        <p15:guide id="3" pos="2136" userDrawn="1">
          <p15:clr>
            <a:srgbClr val="A4A3A4"/>
          </p15:clr>
        </p15:guide>
        <p15:guide id="4" pos="720" userDrawn="1">
          <p15:clr>
            <a:srgbClr val="A4A3A4"/>
          </p15:clr>
        </p15:guide>
        <p15:guide id="5" pos="3576" userDrawn="1">
          <p15:clr>
            <a:srgbClr val="A4A3A4"/>
          </p15:clr>
        </p15:guide>
        <p15:guide id="6" pos="5040" userDrawn="1">
          <p15:clr>
            <a:srgbClr val="A4A3A4"/>
          </p15:clr>
        </p15:guide>
        <p15:guide id="7" pos="1152" userDrawn="1">
          <p15:clr>
            <a:srgbClr val="F26B43"/>
          </p15:clr>
        </p15:guide>
        <p15:guide id="8" pos="4608" userDrawn="1">
          <p15:clr>
            <a:srgbClr val="F26B43"/>
          </p15:clr>
        </p15:guide>
        <p15:guide id="9" pos="1728" userDrawn="1">
          <p15:clr>
            <a:srgbClr val="5ACBF0"/>
          </p15:clr>
        </p15:guide>
        <p15:guide id="10" pos="4032" userDrawn="1">
          <p15:clr>
            <a:srgbClr val="5ACBF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1E51"/>
    <a:srgbClr val="595959"/>
    <a:srgbClr val="8FA6CE"/>
    <a:srgbClr val="E1B671"/>
    <a:srgbClr val="214F9E"/>
    <a:srgbClr val="F1F4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879"/>
    <p:restoredTop sz="94657"/>
  </p:normalViewPr>
  <p:slideViewPr>
    <p:cSldViewPr snapToGrid="0" snapToObjects="1">
      <p:cViewPr varScale="1">
        <p:scale>
          <a:sx n="110" d="100"/>
          <a:sy n="110" d="100"/>
        </p:scale>
        <p:origin x="474" y="102"/>
      </p:cViewPr>
      <p:guideLst>
        <p:guide orient="horz" pos="2160"/>
        <p:guide pos="2880"/>
        <p:guide pos="2136"/>
        <p:guide pos="720"/>
        <p:guide pos="3576"/>
        <p:guide pos="5040"/>
        <p:guide pos="1152"/>
        <p:guide pos="4608"/>
        <p:guide pos="1728"/>
        <p:guide pos="403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3142B0-6A6A-AB43-AF25-4BC465D47775}" type="datetimeFigureOut">
              <a:rPr lang="es-ES" smtClean="0"/>
              <a:t>25/06/2019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3904961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3142B0-6A6A-AB43-AF25-4BC465D47775}" type="datetimeFigureOut">
              <a:rPr lang="es-ES" smtClean="0"/>
              <a:t>25/06/2019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3585045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3142B0-6A6A-AB43-AF25-4BC465D47775}" type="datetimeFigureOut">
              <a:rPr lang="es-ES" smtClean="0"/>
              <a:t>25/06/2019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2469811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3142B0-6A6A-AB43-AF25-4BC465D47775}" type="datetimeFigureOut">
              <a:rPr lang="es-ES" smtClean="0"/>
              <a:t>25/06/2019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1180970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3142B0-6A6A-AB43-AF25-4BC465D47775}" type="datetimeFigureOut">
              <a:rPr lang="es-ES" smtClean="0"/>
              <a:t>25/06/2019</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1800923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3142B0-6A6A-AB43-AF25-4BC465D47775}" type="datetimeFigureOut">
              <a:rPr lang="es-ES" smtClean="0"/>
              <a:t>25/06/2019</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3421596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3142B0-6A6A-AB43-AF25-4BC465D47775}" type="datetimeFigureOut">
              <a:rPr lang="es-ES" smtClean="0"/>
              <a:t>25/06/2019</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3004389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3142B0-6A6A-AB43-AF25-4BC465D47775}" type="datetimeFigureOut">
              <a:rPr lang="es-ES" smtClean="0"/>
              <a:t>25/06/2019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2762655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3142B0-6A6A-AB43-AF25-4BC465D47775}" type="datetimeFigureOut">
              <a:rPr lang="es-ES" smtClean="0"/>
              <a:t>25/06/2019</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3749430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3142B0-6A6A-AB43-AF25-4BC465D47775}" type="datetimeFigureOut">
              <a:rPr lang="es-ES" smtClean="0"/>
              <a:t>25/06/2019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839889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3142B0-6A6A-AB43-AF25-4BC465D47775}" type="datetimeFigureOut">
              <a:rPr lang="es-ES" smtClean="0"/>
              <a:t>25/06/2019</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B216025-C0C5-B646-A670-9F0D558BCCD7}" type="slidenum">
              <a:rPr lang="es-ES" smtClean="0"/>
              <a:t>‹#›</a:t>
            </a:fld>
            <a:endParaRPr lang="es-ES"/>
          </a:p>
        </p:txBody>
      </p:sp>
    </p:spTree>
    <p:extLst>
      <p:ext uri="{BB962C8B-B14F-4D97-AF65-F5344CB8AC3E}">
        <p14:creationId xmlns:p14="http://schemas.microsoft.com/office/powerpoint/2010/main" val="3179882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3142B0-6A6A-AB43-AF25-4BC465D47775}" type="datetimeFigureOut">
              <a:rPr lang="es-ES" smtClean="0"/>
              <a:t>25/06/2019</a:t>
            </a:fld>
            <a:endParaRPr lang="es-E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216025-C0C5-B646-A670-9F0D558BCCD7}" type="slidenum">
              <a:rPr lang="es-ES" smtClean="0"/>
              <a:t>‹#›</a:t>
            </a:fld>
            <a:endParaRPr lang="es-ES"/>
          </a:p>
        </p:txBody>
      </p:sp>
    </p:spTree>
    <p:extLst>
      <p:ext uri="{BB962C8B-B14F-4D97-AF65-F5344CB8AC3E}">
        <p14:creationId xmlns:p14="http://schemas.microsoft.com/office/powerpoint/2010/main" val="11848300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hyperlink" Target="https://youtu.be/I0pVbOcspcw"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6.svg"/></Relationships>
</file>

<file path=ppt/slides/_rels/slide8.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27.sv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6.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g"/><Relationship Id="rId11" Type="http://schemas.openxmlformats.org/officeDocument/2006/relationships/hyperlink" Target="https://legacycafe.org/kids/" TargetMode="External"/><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png"/><Relationship Id="rId9"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1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345DD050-46D5-4CCE-9100-9CFA77D2F0C8}"/>
              </a:ext>
            </a:extLst>
          </p:cNvPr>
          <p:cNvGrpSpPr/>
          <p:nvPr/>
        </p:nvGrpSpPr>
        <p:grpSpPr>
          <a:xfrm>
            <a:off x="-91465" y="-7388"/>
            <a:ext cx="9326929" cy="6865388"/>
            <a:chOff x="1257468" y="-1391625"/>
            <a:chExt cx="9268626" cy="6865388"/>
          </a:xfrm>
        </p:grpSpPr>
        <p:sp>
          <p:nvSpPr>
            <p:cNvPr id="17" name="Rectangle 16">
              <a:extLst>
                <a:ext uri="{FF2B5EF4-FFF2-40B4-BE49-F238E27FC236}">
                  <a16:creationId xmlns:a16="http://schemas.microsoft.com/office/drawing/2014/main" id="{0DF6BF8E-538E-4CA8-AA69-6365CDE765C4}"/>
                </a:ext>
              </a:extLst>
            </p:cNvPr>
            <p:cNvSpPr/>
            <p:nvPr/>
          </p:nvSpPr>
          <p:spPr>
            <a:xfrm>
              <a:off x="1257468" y="-1387360"/>
              <a:ext cx="9268625" cy="68611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4F6EE44-F645-4981-BA20-B04BBD7F1C69}"/>
                </a:ext>
              </a:extLst>
            </p:cNvPr>
            <p:cNvGrpSpPr/>
            <p:nvPr/>
          </p:nvGrpSpPr>
          <p:grpSpPr>
            <a:xfrm>
              <a:off x="1257469" y="-1391625"/>
              <a:ext cx="9268625" cy="6865387"/>
              <a:chOff x="-101291" y="-277532"/>
              <a:chExt cx="9144002" cy="6865387"/>
            </a:xfrm>
          </p:grpSpPr>
          <p:sp>
            <p:nvSpPr>
              <p:cNvPr id="32" name="Pentagon 1">
                <a:extLst>
                  <a:ext uri="{FF2B5EF4-FFF2-40B4-BE49-F238E27FC236}">
                    <a16:creationId xmlns:a16="http://schemas.microsoft.com/office/drawing/2014/main" id="{22DFAD50-A1D2-47AB-9290-9DE0D9FE9E14}"/>
                  </a:ext>
                </a:extLst>
              </p:cNvPr>
              <p:cNvSpPr/>
              <p:nvPr/>
            </p:nvSpPr>
            <p:spPr>
              <a:xfrm rot="5400000">
                <a:off x="1041710" y="-1413146"/>
                <a:ext cx="6858000" cy="9144002"/>
              </a:xfrm>
              <a:prstGeom prst="homePlate">
                <a:avLst>
                  <a:gd name="adj" fmla="val 15119"/>
                </a:avLst>
              </a:prstGeom>
              <a:blipFill dpi="0" rotWithShape="0">
                <a:blip r:embed="rId2"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a:extLst>
                  <a:ext uri="{FF2B5EF4-FFF2-40B4-BE49-F238E27FC236}">
                    <a16:creationId xmlns:a16="http://schemas.microsoft.com/office/drawing/2014/main" id="{98A37378-C403-4E96-8976-474842605727}"/>
                  </a:ext>
                </a:extLst>
              </p:cNvPr>
              <p:cNvGrpSpPr/>
              <p:nvPr/>
            </p:nvGrpSpPr>
            <p:grpSpPr>
              <a:xfrm>
                <a:off x="1388119" y="-277532"/>
                <a:ext cx="6351815" cy="4810871"/>
                <a:chOff x="1388119" y="-277532"/>
                <a:chExt cx="6351815" cy="4810871"/>
              </a:xfrm>
            </p:grpSpPr>
            <p:grpSp>
              <p:nvGrpSpPr>
                <p:cNvPr id="34" name="Group 33">
                  <a:extLst>
                    <a:ext uri="{FF2B5EF4-FFF2-40B4-BE49-F238E27FC236}">
                      <a16:creationId xmlns:a16="http://schemas.microsoft.com/office/drawing/2014/main" id="{B1943AD3-DC4F-4AB4-8F4F-FB960129C1ED}"/>
                    </a:ext>
                  </a:extLst>
                </p:cNvPr>
                <p:cNvGrpSpPr/>
                <p:nvPr/>
              </p:nvGrpSpPr>
              <p:grpSpPr>
                <a:xfrm>
                  <a:off x="3047198" y="-277532"/>
                  <a:ext cx="2856140" cy="1467529"/>
                  <a:chOff x="3047198" y="-277532"/>
                  <a:chExt cx="2856140" cy="1467529"/>
                </a:xfrm>
              </p:grpSpPr>
              <p:sp>
                <p:nvSpPr>
                  <p:cNvPr id="41" name="Pentagon 2">
                    <a:extLst>
                      <a:ext uri="{FF2B5EF4-FFF2-40B4-BE49-F238E27FC236}">
                        <a16:creationId xmlns:a16="http://schemas.microsoft.com/office/drawing/2014/main" id="{B59C81D2-4925-4E50-B4FA-35933A355514}"/>
                      </a:ext>
                    </a:extLst>
                  </p:cNvPr>
                  <p:cNvSpPr/>
                  <p:nvPr/>
                </p:nvSpPr>
                <p:spPr>
                  <a:xfrm rot="5400000">
                    <a:off x="3741503" y="-971837"/>
                    <a:ext cx="1467529" cy="2856140"/>
                  </a:xfrm>
                  <a:prstGeom prst="homePlate">
                    <a:avLst>
                      <a:gd name="adj" fmla="val 3347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a:extLst>
                      <a:ext uri="{FF2B5EF4-FFF2-40B4-BE49-F238E27FC236}">
                        <a16:creationId xmlns:a16="http://schemas.microsoft.com/office/drawing/2014/main" id="{FFC02CAE-410D-48A5-A5E3-918FE43BACE6}"/>
                      </a:ext>
                    </a:extLst>
                  </p:cNvPr>
                  <p:cNvPicPr>
                    <a:picLocks noChangeAspect="1"/>
                  </p:cNvPicPr>
                  <p:nvPr/>
                </p:nvPicPr>
                <p:blipFill>
                  <a:blip r:embed="rId3"/>
                  <a:stretch>
                    <a:fillRect/>
                  </a:stretch>
                </p:blipFill>
                <p:spPr>
                  <a:xfrm>
                    <a:off x="3296846" y="-81458"/>
                    <a:ext cx="2444796" cy="654957"/>
                  </a:xfrm>
                  <a:prstGeom prst="rect">
                    <a:avLst/>
                  </a:prstGeom>
                </p:spPr>
              </p:pic>
            </p:grpSp>
            <p:sp>
              <p:nvSpPr>
                <p:cNvPr id="35" name="Rectangle 34">
                  <a:extLst>
                    <a:ext uri="{FF2B5EF4-FFF2-40B4-BE49-F238E27FC236}">
                      <a16:creationId xmlns:a16="http://schemas.microsoft.com/office/drawing/2014/main" id="{2EC084E6-F050-405C-923A-15237D91BF33}"/>
                    </a:ext>
                  </a:extLst>
                </p:cNvPr>
                <p:cNvSpPr/>
                <p:nvPr/>
              </p:nvSpPr>
              <p:spPr>
                <a:xfrm>
                  <a:off x="1388119" y="1763350"/>
                  <a:ext cx="6351815" cy="2769989"/>
                </a:xfrm>
                <a:prstGeom prst="rect">
                  <a:avLst/>
                </a:prstGeom>
              </p:spPr>
              <p:txBody>
                <a:bodyPr wrap="square">
                  <a:spAutoFit/>
                </a:bodyPr>
                <a:lstStyle/>
                <a:p>
                  <a:pPr algn="ctr"/>
                  <a:r>
                    <a:rPr lang="en-US" sz="5400" dirty="0">
                      <a:solidFill>
                        <a:schemeClr val="bg1"/>
                      </a:solidFill>
                      <a:latin typeface="Source Sans Pro Light" panose="020B0403030403020204" pitchFamily="34" charset="77"/>
                    </a:rPr>
                    <a:t>Preserving Your Legacy Through </a:t>
                  </a:r>
                  <a:r>
                    <a:rPr lang="en-US" sz="6600" b="1" dirty="0">
                      <a:solidFill>
                        <a:schemeClr val="bg1"/>
                      </a:solidFill>
                      <a:latin typeface="Source Sans Pro" panose="020B0503030403020204" pitchFamily="34" charset="77"/>
                    </a:rPr>
                    <a:t>Storytelling</a:t>
                  </a:r>
                  <a:endParaRPr lang="en-US" sz="5400" b="1" dirty="0">
                    <a:solidFill>
                      <a:schemeClr val="bg1"/>
                    </a:solidFill>
                    <a:latin typeface="Source Sans Pro" panose="020B0503030403020204" pitchFamily="34" charset="77"/>
                  </a:endParaRPr>
                </a:p>
              </p:txBody>
            </p:sp>
          </p:grpSp>
        </p:grpSp>
      </p:grpSp>
      <p:grpSp>
        <p:nvGrpSpPr>
          <p:cNvPr id="16" name="Group 15">
            <a:extLst>
              <a:ext uri="{FF2B5EF4-FFF2-40B4-BE49-F238E27FC236}">
                <a16:creationId xmlns:a16="http://schemas.microsoft.com/office/drawing/2014/main" id="{F6B600A0-88CA-45A8-8407-98079EEED23A}"/>
              </a:ext>
            </a:extLst>
          </p:cNvPr>
          <p:cNvGrpSpPr/>
          <p:nvPr/>
        </p:nvGrpSpPr>
        <p:grpSpPr>
          <a:xfrm>
            <a:off x="-16055" y="6154478"/>
            <a:ext cx="2693110" cy="711895"/>
            <a:chOff x="384538" y="6093515"/>
            <a:chExt cx="2693110" cy="711895"/>
          </a:xfrm>
        </p:grpSpPr>
        <p:sp>
          <p:nvSpPr>
            <p:cNvPr id="18" name="Rectangle 17">
              <a:extLst>
                <a:ext uri="{FF2B5EF4-FFF2-40B4-BE49-F238E27FC236}">
                  <a16:creationId xmlns:a16="http://schemas.microsoft.com/office/drawing/2014/main" id="{F023D3DB-A062-4879-B96C-89674607341A}"/>
                </a:ext>
              </a:extLst>
            </p:cNvPr>
            <p:cNvSpPr/>
            <p:nvPr/>
          </p:nvSpPr>
          <p:spPr>
            <a:xfrm>
              <a:off x="384538" y="6374523"/>
              <a:ext cx="2693110" cy="430887"/>
            </a:xfrm>
            <a:prstGeom prst="rect">
              <a:avLst/>
            </a:prstGeom>
          </p:spPr>
          <p:txBody>
            <a:bodyPr wrap="none">
              <a:spAutoFit/>
            </a:bodyPr>
            <a:lstStyle/>
            <a:p>
              <a:r>
                <a:rPr lang="en-US" sz="2200" b="1" u="sng" dirty="0">
                  <a:solidFill>
                    <a:schemeClr val="bg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Introductory Video</a:t>
              </a:r>
              <a:endParaRPr lang="en-US" sz="2200" b="1" dirty="0">
                <a:solidFill>
                  <a:schemeClr val="bg1"/>
                </a:solidFill>
                <a:latin typeface="Arial" panose="020B0604020202020204" pitchFamily="34" charset="0"/>
                <a:cs typeface="Arial" panose="020B0604020202020204" pitchFamily="34" charset="0"/>
              </a:endParaRPr>
            </a:p>
          </p:txBody>
        </p:sp>
        <p:pic>
          <p:nvPicPr>
            <p:cNvPr id="19" name="Picture 18">
              <a:hlinkClick r:id="rId4"/>
              <a:extLst>
                <a:ext uri="{FF2B5EF4-FFF2-40B4-BE49-F238E27FC236}">
                  <a16:creationId xmlns:a16="http://schemas.microsoft.com/office/drawing/2014/main" id="{A7BB65C8-0B04-49D1-B073-E109916B4CF0}"/>
                </a:ext>
              </a:extLst>
            </p:cNvPr>
            <p:cNvPicPr>
              <a:picLocks noChangeAspect="1"/>
            </p:cNvPicPr>
            <p:nvPr/>
          </p:nvPicPr>
          <p:blipFill rotWithShape="1">
            <a:blip r:embed="rId5">
              <a:extLst>
                <a:ext uri="{28A0092B-C50C-407E-A947-70E740481C1C}">
                  <a14:useLocalDpi xmlns:a14="http://schemas.microsoft.com/office/drawing/2010/main" val="0"/>
                </a:ext>
              </a:extLst>
            </a:blip>
            <a:srcRect l="20369" t="31458" r="20073" b="39699"/>
            <a:stretch/>
          </p:blipFill>
          <p:spPr>
            <a:xfrm>
              <a:off x="497150" y="6093515"/>
              <a:ext cx="523782" cy="273617"/>
            </a:xfrm>
            <a:prstGeom prst="rect">
              <a:avLst/>
            </a:prstGeom>
            <a:solidFill>
              <a:schemeClr val="accent1"/>
            </a:solidFill>
          </p:spPr>
        </p:pic>
      </p:grpSp>
    </p:spTree>
    <p:extLst>
      <p:ext uri="{BB962C8B-B14F-4D97-AF65-F5344CB8AC3E}">
        <p14:creationId xmlns:p14="http://schemas.microsoft.com/office/powerpoint/2010/main" val="2116791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DCF032A-1B59-0E44-8699-33FC94C3682A}"/>
              </a:ext>
            </a:extLst>
          </p:cNvPr>
          <p:cNvSpPr/>
          <p:nvPr/>
        </p:nvSpPr>
        <p:spPr>
          <a:xfrm>
            <a:off x="647022" y="821037"/>
            <a:ext cx="3818674" cy="584775"/>
          </a:xfrm>
          <a:prstGeom prst="rect">
            <a:avLst/>
          </a:prstGeom>
        </p:spPr>
        <p:txBody>
          <a:bodyPr wrap="none">
            <a:spAutoFit/>
          </a:bodyPr>
          <a:lstStyle/>
          <a:p>
            <a:r>
              <a:rPr lang="en" sz="3200" dirty="0">
                <a:solidFill>
                  <a:srgbClr val="B61E51"/>
                </a:solidFill>
                <a:latin typeface="Source Sans Pro Light" panose="020B0403030403020204" pitchFamily="34" charset="77"/>
              </a:rPr>
              <a:t>FOR </a:t>
            </a:r>
            <a:r>
              <a:rPr lang="en" sz="3200" b="1" dirty="0">
                <a:solidFill>
                  <a:srgbClr val="B61E51"/>
                </a:solidFill>
                <a:latin typeface="Source Sans Pro" panose="020B0503030403020204" pitchFamily="34" charset="77"/>
              </a:rPr>
              <a:t>A</a:t>
            </a:r>
            <a:r>
              <a:rPr lang="en-US" sz="3200" b="1" dirty="0">
                <a:solidFill>
                  <a:srgbClr val="B61E51"/>
                </a:solidFill>
                <a:latin typeface="Source Sans Pro" panose="020B0503030403020204" pitchFamily="34" charset="77"/>
              </a:rPr>
              <a:t>LL</a:t>
            </a:r>
            <a:r>
              <a:rPr lang="en" sz="3200" dirty="0">
                <a:solidFill>
                  <a:srgbClr val="B61E51"/>
                </a:solidFill>
                <a:latin typeface="Source Sans Pro Light" panose="020B0403030403020204" pitchFamily="34" charset="77"/>
              </a:rPr>
              <a:t> </a:t>
            </a:r>
            <a:r>
              <a:rPr lang="en" sz="3200" b="1" dirty="0">
                <a:solidFill>
                  <a:srgbClr val="B61E51"/>
                </a:solidFill>
                <a:latin typeface="Source Sans Pro" panose="020B0503030403020204" pitchFamily="34" charset="77"/>
              </a:rPr>
              <a:t>AMERICANS</a:t>
            </a:r>
            <a:endParaRPr lang="en-US" sz="3200" b="1" dirty="0">
              <a:solidFill>
                <a:srgbClr val="B61E51"/>
              </a:solidFill>
              <a:latin typeface="Source Sans Pro" panose="020B0503030403020204" pitchFamily="34" charset="77"/>
            </a:endParaRPr>
          </a:p>
        </p:txBody>
      </p:sp>
      <p:sp>
        <p:nvSpPr>
          <p:cNvPr id="4" name="Rectangle 3">
            <a:extLst>
              <a:ext uri="{FF2B5EF4-FFF2-40B4-BE49-F238E27FC236}">
                <a16:creationId xmlns:a16="http://schemas.microsoft.com/office/drawing/2014/main" id="{2E6E8347-3881-8446-A037-EC4B44DD56A1}"/>
              </a:ext>
            </a:extLst>
          </p:cNvPr>
          <p:cNvSpPr/>
          <p:nvPr/>
        </p:nvSpPr>
        <p:spPr>
          <a:xfrm>
            <a:off x="667962" y="706910"/>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5" name="Rectangle 4">
            <a:extLst>
              <a:ext uri="{FF2B5EF4-FFF2-40B4-BE49-F238E27FC236}">
                <a16:creationId xmlns:a16="http://schemas.microsoft.com/office/drawing/2014/main" id="{F01429E9-1B2A-7343-A5DE-EE3E04D09A91}"/>
              </a:ext>
            </a:extLst>
          </p:cNvPr>
          <p:cNvSpPr/>
          <p:nvPr/>
        </p:nvSpPr>
        <p:spPr>
          <a:xfrm>
            <a:off x="667962" y="1513534"/>
            <a:ext cx="3320140" cy="424603"/>
          </a:xfrm>
          <a:prstGeom prst="rect">
            <a:avLst/>
          </a:prstGeom>
        </p:spPr>
        <p:txBody>
          <a:bodyPr wrap="none">
            <a:spAutoFit/>
          </a:bodyPr>
          <a:lstStyle/>
          <a:p>
            <a:pPr lvl="0">
              <a:lnSpc>
                <a:spcPct val="115000"/>
              </a:lnSpc>
              <a:buClr>
                <a:schemeClr val="dk1"/>
              </a:buClr>
              <a:buSzPts val="1100"/>
            </a:pPr>
            <a:r>
              <a:rPr lang="en-US" sz="2000" dirty="0">
                <a:solidFill>
                  <a:schemeClr val="tx1">
                    <a:lumMod val="65000"/>
                    <a:lumOff val="35000"/>
                  </a:schemeClr>
                </a:solidFill>
                <a:latin typeface="Source Sans Pro" panose="020B0503030403020204" pitchFamily="34" charset="77"/>
              </a:rPr>
              <a:t>Americans All is on a mission.</a:t>
            </a:r>
          </a:p>
        </p:txBody>
      </p:sp>
      <p:sp>
        <p:nvSpPr>
          <p:cNvPr id="6" name="Rectangle 5">
            <a:extLst>
              <a:ext uri="{FF2B5EF4-FFF2-40B4-BE49-F238E27FC236}">
                <a16:creationId xmlns:a16="http://schemas.microsoft.com/office/drawing/2014/main" id="{5C452D2F-4DF8-6847-9679-6FAA58FC8F48}"/>
              </a:ext>
            </a:extLst>
          </p:cNvPr>
          <p:cNvSpPr/>
          <p:nvPr/>
        </p:nvSpPr>
        <p:spPr>
          <a:xfrm>
            <a:off x="673585" y="1990587"/>
            <a:ext cx="3739211" cy="4397935"/>
          </a:xfrm>
          <a:prstGeom prst="rect">
            <a:avLst/>
          </a:prstGeom>
        </p:spPr>
        <p:txBody>
          <a:bodyPr wrap="square">
            <a:spAutoFit/>
          </a:bodyPr>
          <a:lstStyle/>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A mission to help people from all walks of life record, share and archive their stories for family, friends and future generations.</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A mission to encourage everyone to demonstrate their ethnic, cultural and/or civic pride. </a:t>
            </a:r>
          </a:p>
          <a:p>
            <a:pPr>
              <a:lnSpc>
                <a:spcPct val="150000"/>
              </a:lnSpc>
              <a:spcAft>
                <a:spcPts val="1200"/>
              </a:spcAft>
              <a:buSzPts val="1100"/>
            </a:pPr>
            <a:r>
              <a:rPr lang="en-US" sz="1400" dirty="0">
                <a:solidFill>
                  <a:schemeClr val="tx1">
                    <a:lumMod val="65000"/>
                    <a:lumOff val="35000"/>
                  </a:schemeClr>
                </a:solidFill>
                <a:latin typeface="Source Sans Pro Light" panose="020B0403030403020204" pitchFamily="34" charset="77"/>
              </a:rPr>
              <a:t>A mission to support growth and excellence in social studies instruction and to help small businesses succeed.</a:t>
            </a:r>
          </a:p>
          <a:p>
            <a:pPr lvl="0">
              <a:lnSpc>
                <a:spcPct val="150000"/>
              </a:lnSpc>
              <a:spcAft>
                <a:spcPts val="1200"/>
              </a:spcAft>
            </a:pPr>
            <a:r>
              <a:rPr lang="en-US" sz="1400" dirty="0">
                <a:solidFill>
                  <a:schemeClr val="tx1">
                    <a:lumMod val="65000"/>
                    <a:lumOff val="35000"/>
                  </a:schemeClr>
                </a:solidFill>
                <a:latin typeface="Source Sans Pro Light" panose="020B0403030403020204" pitchFamily="34" charset="77"/>
              </a:rPr>
              <a:t>There's no denying that the history of our nation is deeply tied to immigration. Ancestors of all Americans came here from diverse locations. Their stories are history’s missing pages.</a:t>
            </a:r>
          </a:p>
        </p:txBody>
      </p:sp>
      <p:sp>
        <p:nvSpPr>
          <p:cNvPr id="7" name="Manual Input 6">
            <a:extLst>
              <a:ext uri="{FF2B5EF4-FFF2-40B4-BE49-F238E27FC236}">
                <a16:creationId xmlns:a16="http://schemas.microsoft.com/office/drawing/2014/main" id="{87B66197-DE87-CD46-BA6A-3824866568FD}"/>
              </a:ext>
            </a:extLst>
          </p:cNvPr>
          <p:cNvSpPr/>
          <p:nvPr/>
        </p:nvSpPr>
        <p:spPr>
          <a:xfrm rot="5400000" flipV="1">
            <a:off x="3454109" y="1166752"/>
            <a:ext cx="6858000" cy="4524496"/>
          </a:xfrm>
          <a:prstGeom prst="flowChartManualInput">
            <a:avLst/>
          </a:prstGeom>
          <a:blipFill dpi="0" rotWithShape="0">
            <a:blip r:embed="rId2"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7601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048942F-4B4E-4943-BB66-65DF4D550714}"/>
              </a:ext>
            </a:extLst>
          </p:cNvPr>
          <p:cNvSpPr/>
          <p:nvPr/>
        </p:nvSpPr>
        <p:spPr>
          <a:xfrm>
            <a:off x="9053" y="1376127"/>
            <a:ext cx="4010684" cy="5481873"/>
          </a:xfrm>
          <a:prstGeom prst="rect">
            <a:avLst/>
          </a:prstGeom>
          <a:solidFill>
            <a:srgbClr val="F1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34AEA70C-9EE8-0A48-8AD4-7D1E916DE9DB}"/>
              </a:ext>
            </a:extLst>
          </p:cNvPr>
          <p:cNvSpPr/>
          <p:nvPr/>
        </p:nvSpPr>
        <p:spPr>
          <a:xfrm>
            <a:off x="673585" y="415284"/>
            <a:ext cx="7936261" cy="704616"/>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We believe all generations need to pass on the knowledge they inherit from their families. This is extremely important; without it, how will children understand their roots and embrace their identity?</a:t>
            </a:r>
          </a:p>
        </p:txBody>
      </p:sp>
      <p:sp>
        <p:nvSpPr>
          <p:cNvPr id="3" name="Rectangle 2">
            <a:extLst>
              <a:ext uri="{FF2B5EF4-FFF2-40B4-BE49-F238E27FC236}">
                <a16:creationId xmlns:a16="http://schemas.microsoft.com/office/drawing/2014/main" id="{505DBED9-2176-4742-8079-B0D234C367E7}"/>
              </a:ext>
            </a:extLst>
          </p:cNvPr>
          <p:cNvSpPr/>
          <p:nvPr/>
        </p:nvSpPr>
        <p:spPr>
          <a:xfrm>
            <a:off x="693506" y="1799731"/>
            <a:ext cx="2075238" cy="307777"/>
          </a:xfrm>
          <a:prstGeom prst="rect">
            <a:avLst/>
          </a:prstGeom>
        </p:spPr>
        <p:txBody>
          <a:bodyPr wrap="square">
            <a:spAutoFit/>
          </a:bodyPr>
          <a:lstStyle/>
          <a:p>
            <a:r>
              <a:rPr lang="en-US" sz="1400" spc="300" dirty="0">
                <a:solidFill>
                  <a:srgbClr val="214F9E"/>
                </a:solidFill>
                <a:latin typeface="Source Sans Pro" panose="020B0503030403020204" pitchFamily="34" charset="77"/>
              </a:rPr>
              <a:t>KEY HIGHLIGHTS</a:t>
            </a:r>
            <a:endParaRPr lang="en-US" sz="1400" b="1" spc="300" dirty="0">
              <a:solidFill>
                <a:srgbClr val="214F9E"/>
              </a:solidFill>
              <a:latin typeface="Source Sans Pro" panose="020B0503030403020204" pitchFamily="34" charset="77"/>
            </a:endParaRPr>
          </a:p>
        </p:txBody>
      </p:sp>
      <p:sp>
        <p:nvSpPr>
          <p:cNvPr id="4" name="Rectangle 3">
            <a:extLst>
              <a:ext uri="{FF2B5EF4-FFF2-40B4-BE49-F238E27FC236}">
                <a16:creationId xmlns:a16="http://schemas.microsoft.com/office/drawing/2014/main" id="{69EE6CB6-5650-DE4C-9624-DE0D53584EB7}"/>
              </a:ext>
            </a:extLst>
          </p:cNvPr>
          <p:cNvSpPr/>
          <p:nvPr/>
        </p:nvSpPr>
        <p:spPr>
          <a:xfrm>
            <a:off x="699130" y="2136267"/>
            <a:ext cx="2965907" cy="4074770"/>
          </a:xfrm>
          <a:prstGeom prst="rect">
            <a:avLst/>
          </a:prstGeom>
        </p:spPr>
        <p:txBody>
          <a:bodyPr wrap="square">
            <a:spAutoFit/>
          </a:bodyPr>
          <a:lstStyle/>
          <a:p>
            <a:pPr lvl="0">
              <a:lnSpc>
                <a:spcPct val="150000"/>
              </a:lnSpc>
              <a:spcAft>
                <a:spcPts val="1800"/>
              </a:spcAft>
              <a:buClr>
                <a:schemeClr val="dk1"/>
              </a:buClr>
              <a:buSzPts val="1100"/>
            </a:pPr>
            <a:r>
              <a:rPr lang="en-US" sz="1400" dirty="0">
                <a:solidFill>
                  <a:schemeClr val="tx1">
                    <a:lumMod val="65000"/>
                    <a:lumOff val="35000"/>
                  </a:schemeClr>
                </a:solidFill>
                <a:latin typeface="Source Sans Pro Light" panose="020B0403030403020204" pitchFamily="34" charset="77"/>
              </a:rPr>
              <a:t>Americans All is the only membership-based legacy preservation program with a focus on education and helping small businesses succeed.</a:t>
            </a:r>
          </a:p>
          <a:p>
            <a:pPr lvl="0">
              <a:lnSpc>
                <a:spcPct val="150000"/>
              </a:lnSpc>
              <a:spcAft>
                <a:spcPts val="1800"/>
              </a:spcAft>
              <a:buClr>
                <a:schemeClr val="dk1"/>
              </a:buClr>
              <a:buSzPts val="1100"/>
            </a:pPr>
            <a:r>
              <a:rPr lang="en-US" sz="1400" dirty="0">
                <a:solidFill>
                  <a:schemeClr val="tx1">
                    <a:lumMod val="65000"/>
                    <a:lumOff val="35000"/>
                  </a:schemeClr>
                </a:solidFill>
                <a:latin typeface="Source Sans Pro Light" panose="020B0403030403020204" pitchFamily="34" charset="77"/>
              </a:rPr>
              <a:t>We aim to bolster social studies instruction by incorporating legacy stories to enhance the way history is taught.</a:t>
            </a:r>
          </a:p>
          <a:p>
            <a:pPr lvl="0">
              <a:lnSpc>
                <a:spcPct val="150000"/>
              </a:lnSpc>
              <a:spcAft>
                <a:spcPts val="1800"/>
              </a:spcAft>
              <a:buClr>
                <a:schemeClr val="dk1"/>
              </a:buClr>
              <a:buSzPts val="1100"/>
            </a:pPr>
            <a:r>
              <a:rPr lang="en-US" sz="1400" dirty="0">
                <a:solidFill>
                  <a:schemeClr val="tx1">
                    <a:lumMod val="65000"/>
                    <a:lumOff val="35000"/>
                  </a:schemeClr>
                </a:solidFill>
                <a:latin typeface="Source Sans Pro Light" panose="020B0403030403020204" pitchFamily="34" charset="77"/>
              </a:rPr>
              <a:t>Our mission supports author and historian David McCullough’s belief that "history is the story of people."</a:t>
            </a:r>
          </a:p>
        </p:txBody>
      </p:sp>
      <p:cxnSp>
        <p:nvCxnSpPr>
          <p:cNvPr id="20" name="Straight Connector 19">
            <a:extLst>
              <a:ext uri="{FF2B5EF4-FFF2-40B4-BE49-F238E27FC236}">
                <a16:creationId xmlns:a16="http://schemas.microsoft.com/office/drawing/2014/main" id="{01C5896B-3EF7-604A-B44E-2980861CCDDC}"/>
              </a:ext>
            </a:extLst>
          </p:cNvPr>
          <p:cNvCxnSpPr/>
          <p:nvPr/>
        </p:nvCxnSpPr>
        <p:spPr>
          <a:xfrm>
            <a:off x="4010685" y="2797522"/>
            <a:ext cx="5133315" cy="0"/>
          </a:xfrm>
          <a:prstGeom prst="line">
            <a:avLst/>
          </a:prstGeom>
          <a:ln>
            <a:solidFill>
              <a:srgbClr val="F1F4F6"/>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C35253A-0960-8A40-948F-C2D4D19139F0}"/>
              </a:ext>
            </a:extLst>
          </p:cNvPr>
          <p:cNvCxnSpPr/>
          <p:nvPr/>
        </p:nvCxnSpPr>
        <p:spPr>
          <a:xfrm>
            <a:off x="4010684" y="4135926"/>
            <a:ext cx="5133315" cy="0"/>
          </a:xfrm>
          <a:prstGeom prst="line">
            <a:avLst/>
          </a:prstGeom>
          <a:ln>
            <a:solidFill>
              <a:srgbClr val="F1F4F6"/>
            </a:solidFill>
          </a:ln>
        </p:spPr>
        <p:style>
          <a:lnRef idx="1">
            <a:schemeClr val="accent1"/>
          </a:lnRef>
          <a:fillRef idx="0">
            <a:schemeClr val="accent1"/>
          </a:fillRef>
          <a:effectRef idx="0">
            <a:schemeClr val="accent1"/>
          </a:effectRef>
          <a:fontRef idx="minor">
            <a:schemeClr val="tx1"/>
          </a:fontRef>
        </p:style>
      </p:cxnSp>
      <p:sp>
        <p:nvSpPr>
          <p:cNvPr id="23" name="Manual Input 10">
            <a:extLst>
              <a:ext uri="{FF2B5EF4-FFF2-40B4-BE49-F238E27FC236}">
                <a16:creationId xmlns:a16="http://schemas.microsoft.com/office/drawing/2014/main" id="{C1E31BAB-4968-4F20-B3C6-CCE286610B9B}"/>
              </a:ext>
            </a:extLst>
          </p:cNvPr>
          <p:cNvSpPr/>
          <p:nvPr/>
        </p:nvSpPr>
        <p:spPr>
          <a:xfrm rot="5400000" flipV="1">
            <a:off x="3721654" y="1828800"/>
            <a:ext cx="5671993" cy="4901099"/>
          </a:xfrm>
          <a:prstGeom prst="flowChartManualInput">
            <a:avLst/>
          </a:prstGeom>
          <a:blipFill dpi="0" rotWithShape="0">
            <a:blip r:embed="rId2"/>
            <a:srcRect/>
            <a:stretch>
              <a:fillRect l="-51495" t="-4537" r="-61763" b="45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8763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5DA9B2-4CBC-0744-971A-4D4045396F40}"/>
              </a:ext>
            </a:extLst>
          </p:cNvPr>
          <p:cNvSpPr/>
          <p:nvPr/>
        </p:nvSpPr>
        <p:spPr>
          <a:xfrm>
            <a:off x="4233329" y="1418565"/>
            <a:ext cx="4314001" cy="584775"/>
          </a:xfrm>
          <a:prstGeom prst="rect">
            <a:avLst/>
          </a:prstGeom>
        </p:spPr>
        <p:txBody>
          <a:bodyPr wrap="none">
            <a:spAutoFit/>
          </a:bodyPr>
          <a:lstStyle/>
          <a:p>
            <a:r>
              <a:rPr lang="en" sz="3200" dirty="0">
                <a:solidFill>
                  <a:srgbClr val="B61E51"/>
                </a:solidFill>
                <a:latin typeface="Source Sans Pro Light" panose="020B0403030403020204" pitchFamily="34" charset="77"/>
              </a:rPr>
              <a:t>THE NEED </a:t>
            </a:r>
            <a:r>
              <a:rPr lang="en" sz="3200" b="1" dirty="0">
                <a:solidFill>
                  <a:srgbClr val="B61E51"/>
                </a:solidFill>
                <a:latin typeface="Source Sans Pro" panose="020B0503030403020204" pitchFamily="34" charset="77"/>
              </a:rPr>
              <a:t>FOR CHANGE</a:t>
            </a:r>
            <a:endParaRPr lang="en-US" sz="3200" b="1" dirty="0">
              <a:solidFill>
                <a:srgbClr val="B61E51"/>
              </a:solidFill>
              <a:latin typeface="Source Sans Pro" panose="020B0503030403020204" pitchFamily="34" charset="77"/>
            </a:endParaRPr>
          </a:p>
        </p:txBody>
      </p:sp>
      <p:sp>
        <p:nvSpPr>
          <p:cNvPr id="3" name="Rectangle 2">
            <a:extLst>
              <a:ext uri="{FF2B5EF4-FFF2-40B4-BE49-F238E27FC236}">
                <a16:creationId xmlns:a16="http://schemas.microsoft.com/office/drawing/2014/main" id="{8EE23F5E-209C-654A-8A2B-AFA792272CF7}"/>
              </a:ext>
            </a:extLst>
          </p:cNvPr>
          <p:cNvSpPr/>
          <p:nvPr/>
        </p:nvSpPr>
        <p:spPr>
          <a:xfrm>
            <a:off x="4254269" y="1295979"/>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4" name="Rectangle 3">
            <a:extLst>
              <a:ext uri="{FF2B5EF4-FFF2-40B4-BE49-F238E27FC236}">
                <a16:creationId xmlns:a16="http://schemas.microsoft.com/office/drawing/2014/main" id="{418838D3-4AF5-0F47-A147-CA26B0FD1776}"/>
              </a:ext>
            </a:extLst>
          </p:cNvPr>
          <p:cNvSpPr/>
          <p:nvPr/>
        </p:nvSpPr>
        <p:spPr>
          <a:xfrm>
            <a:off x="4254269" y="2003340"/>
            <a:ext cx="4475845" cy="3597716"/>
          </a:xfrm>
          <a:prstGeom prst="rect">
            <a:avLst/>
          </a:prstGeom>
        </p:spPr>
        <p:txBody>
          <a:bodyPr wrap="square">
            <a:spAutoFit/>
          </a:bodyPr>
          <a:lstStyle/>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STEM (Science, Technology, Engineering and Mathematics) is important, but its rise in popularity and support has created a decline in the time and funding devoted to social studies instruction.</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Schools no longer emphasize social studies as much as they once did.</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As if that weren't enough, our current environment has led to a lack of appreciation for the role immigrant groups have played—and continue to play—in our nation's birth and growth.</a:t>
            </a:r>
          </a:p>
        </p:txBody>
      </p:sp>
      <p:sp>
        <p:nvSpPr>
          <p:cNvPr id="5" name="Manual Input 4">
            <a:extLst>
              <a:ext uri="{FF2B5EF4-FFF2-40B4-BE49-F238E27FC236}">
                <a16:creationId xmlns:a16="http://schemas.microsoft.com/office/drawing/2014/main" id="{48E919CB-1C21-D948-8963-A77F0B26B514}"/>
              </a:ext>
            </a:extLst>
          </p:cNvPr>
          <p:cNvSpPr/>
          <p:nvPr/>
        </p:nvSpPr>
        <p:spPr>
          <a:xfrm rot="16200000" flipH="1" flipV="1">
            <a:off x="-1459871" y="1459871"/>
            <a:ext cx="6858000" cy="3938257"/>
          </a:xfrm>
          <a:prstGeom prst="flowChartManualInput">
            <a:avLst/>
          </a:prstGeom>
          <a:blipFill dpi="0" rotWithShape="0">
            <a:blip r:embed="rId2"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143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CE312E-A5B0-AC4D-9089-1AB1992CDEA5}"/>
              </a:ext>
            </a:extLst>
          </p:cNvPr>
          <p:cNvSpPr/>
          <p:nvPr/>
        </p:nvSpPr>
        <p:spPr>
          <a:xfrm>
            <a:off x="769541" y="466445"/>
            <a:ext cx="7552305" cy="1826782"/>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To make matters worse, most people rely too heavily on electronic devices to do just about everything. Consequently, it's getting harder for the average person—especially students—to become proficient in written communication, a skill they will need to succeed in college and the workforce.</a:t>
            </a:r>
          </a:p>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All these factors contribute to the need for a program focused on legacy preservation, social studies education and helping small businesses succeed.</a:t>
            </a:r>
          </a:p>
        </p:txBody>
      </p:sp>
      <p:pic>
        <p:nvPicPr>
          <p:cNvPr id="4" name="Picture 3">
            <a:extLst>
              <a:ext uri="{FF2B5EF4-FFF2-40B4-BE49-F238E27FC236}">
                <a16:creationId xmlns:a16="http://schemas.microsoft.com/office/drawing/2014/main" id="{50A4C851-A9AA-D04D-BF53-8DC3A89EEEF9}"/>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0" y="2616975"/>
            <a:ext cx="9144000" cy="3145034"/>
          </a:xfrm>
          <a:prstGeom prst="rect">
            <a:avLst/>
          </a:prstGeom>
        </p:spPr>
      </p:pic>
    </p:spTree>
    <p:extLst>
      <p:ext uri="{BB962C8B-B14F-4D97-AF65-F5344CB8AC3E}">
        <p14:creationId xmlns:p14="http://schemas.microsoft.com/office/powerpoint/2010/main" val="1779166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nual Input 8">
            <a:extLst>
              <a:ext uri="{FF2B5EF4-FFF2-40B4-BE49-F238E27FC236}">
                <a16:creationId xmlns:a16="http://schemas.microsoft.com/office/drawing/2014/main" id="{AF8D1FBA-3043-8C4B-B536-925C2E054050}"/>
              </a:ext>
            </a:extLst>
          </p:cNvPr>
          <p:cNvSpPr/>
          <p:nvPr/>
        </p:nvSpPr>
        <p:spPr>
          <a:xfrm rot="5400000" flipV="1">
            <a:off x="3452752" y="1166751"/>
            <a:ext cx="6858000" cy="4524496"/>
          </a:xfrm>
          <a:prstGeom prst="flowChartManualInput">
            <a:avLst/>
          </a:prstGeom>
          <a:blipFill dpi="0" rotWithShape="0">
            <a:blip r:embed="rId2"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B1F047D-ADFF-EE40-A5D1-320EDC642981}"/>
              </a:ext>
            </a:extLst>
          </p:cNvPr>
          <p:cNvSpPr/>
          <p:nvPr/>
        </p:nvSpPr>
        <p:spPr>
          <a:xfrm>
            <a:off x="647022" y="915166"/>
            <a:ext cx="3588802" cy="888705"/>
          </a:xfrm>
          <a:prstGeom prst="rect">
            <a:avLst/>
          </a:prstGeom>
        </p:spPr>
        <p:txBody>
          <a:bodyPr wrap="square">
            <a:spAutoFit/>
          </a:bodyPr>
          <a:lstStyle/>
          <a:p>
            <a:pPr>
              <a:lnSpc>
                <a:spcPct val="80000"/>
              </a:lnSpc>
            </a:pPr>
            <a:r>
              <a:rPr lang="en" sz="3200" dirty="0">
                <a:solidFill>
                  <a:srgbClr val="B61E51"/>
                </a:solidFill>
                <a:latin typeface="Source Sans Pro Light" panose="020B0403030403020204" pitchFamily="34" charset="77"/>
              </a:rPr>
              <a:t>WE </a:t>
            </a:r>
            <a:r>
              <a:rPr lang="en" sz="3200" i="1" dirty="0">
                <a:solidFill>
                  <a:srgbClr val="B61E51"/>
                </a:solidFill>
                <a:latin typeface="Source Sans Pro Light" panose="020B0403030403020204" pitchFamily="34" charset="77"/>
              </a:rPr>
              <a:t>ARE</a:t>
            </a:r>
            <a:r>
              <a:rPr lang="en" sz="3200" dirty="0">
                <a:solidFill>
                  <a:srgbClr val="B61E51"/>
                </a:solidFill>
                <a:latin typeface="Source Sans Pro Light" panose="020B0403030403020204" pitchFamily="34" charset="77"/>
              </a:rPr>
              <a:t> THE </a:t>
            </a:r>
            <a:r>
              <a:rPr lang="en" sz="3200" b="1" dirty="0">
                <a:solidFill>
                  <a:srgbClr val="B61E51"/>
                </a:solidFill>
                <a:latin typeface="Source Sans Pro" panose="020B0503030403020204" pitchFamily="34" charset="77"/>
              </a:rPr>
              <a:t>CHANGE AGENT</a:t>
            </a:r>
            <a:endParaRPr lang="en-US" sz="3200" b="1" dirty="0">
              <a:solidFill>
                <a:srgbClr val="B61E51"/>
              </a:solidFill>
              <a:latin typeface="Source Sans Pro" panose="020B0503030403020204" pitchFamily="34" charset="77"/>
            </a:endParaRPr>
          </a:p>
        </p:txBody>
      </p:sp>
      <p:sp>
        <p:nvSpPr>
          <p:cNvPr id="3" name="Rectangle 2">
            <a:extLst>
              <a:ext uri="{FF2B5EF4-FFF2-40B4-BE49-F238E27FC236}">
                <a16:creationId xmlns:a16="http://schemas.microsoft.com/office/drawing/2014/main" id="{652A7045-3BC2-6D46-A0DF-88C5DDFEB5AB}"/>
              </a:ext>
            </a:extLst>
          </p:cNvPr>
          <p:cNvSpPr/>
          <p:nvPr/>
        </p:nvSpPr>
        <p:spPr>
          <a:xfrm>
            <a:off x="667962" y="707163"/>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4" name="Rectangle 3">
            <a:extLst>
              <a:ext uri="{FF2B5EF4-FFF2-40B4-BE49-F238E27FC236}">
                <a16:creationId xmlns:a16="http://schemas.microsoft.com/office/drawing/2014/main" id="{C4511FCC-78BF-3A43-91EA-7D0E90930B68}"/>
              </a:ext>
            </a:extLst>
          </p:cNvPr>
          <p:cNvSpPr/>
          <p:nvPr/>
        </p:nvSpPr>
        <p:spPr>
          <a:xfrm>
            <a:off x="667962" y="2007497"/>
            <a:ext cx="4293061" cy="307777"/>
          </a:xfrm>
          <a:prstGeom prst="rect">
            <a:avLst/>
          </a:prstGeom>
        </p:spPr>
        <p:txBody>
          <a:bodyPr wrap="square">
            <a:spAutoFit/>
          </a:bodyPr>
          <a:lstStyle/>
          <a:p>
            <a:pPr lvl="0">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We are solving these problems by:</a:t>
            </a:r>
          </a:p>
        </p:txBody>
      </p:sp>
      <p:sp>
        <p:nvSpPr>
          <p:cNvPr id="5" name="Rectangle 4">
            <a:extLst>
              <a:ext uri="{FF2B5EF4-FFF2-40B4-BE49-F238E27FC236}">
                <a16:creationId xmlns:a16="http://schemas.microsoft.com/office/drawing/2014/main" id="{F61894CC-F1D6-1047-9F38-CB2190795255}"/>
              </a:ext>
            </a:extLst>
          </p:cNvPr>
          <p:cNvSpPr/>
          <p:nvPr/>
        </p:nvSpPr>
        <p:spPr>
          <a:xfrm>
            <a:off x="737557" y="2370240"/>
            <a:ext cx="3671481" cy="4074770"/>
          </a:xfrm>
          <a:prstGeom prst="rect">
            <a:avLst/>
          </a:prstGeom>
        </p:spPr>
        <p:txBody>
          <a:bodyPr wrap="square">
            <a:spAutoFit/>
          </a:bodyPr>
          <a:lstStyle/>
          <a:p>
            <a:pPr marL="182880" lvl="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Providing an inexpensive and easy-to-use legacy preservation tool to everybody.</a:t>
            </a:r>
          </a:p>
          <a:p>
            <a:pPr marL="182880" lvl="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Generating program revenue to support our education mission through our legacy preservation tool.</a:t>
            </a:r>
          </a:p>
          <a:p>
            <a:pPr marL="182880" lvl="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Using that revenue to aggregate and distribute high-quality social studies resources that reflect multiple perspectives and meet state content standards.</a:t>
            </a:r>
          </a:p>
          <a:p>
            <a:pPr marL="182880" lvl="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Sharing the contributions of diverse population groups.</a:t>
            </a:r>
          </a:p>
        </p:txBody>
      </p:sp>
    </p:spTree>
    <p:extLst>
      <p:ext uri="{BB962C8B-B14F-4D97-AF65-F5344CB8AC3E}">
        <p14:creationId xmlns:p14="http://schemas.microsoft.com/office/powerpoint/2010/main" val="3005396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67B015-B9D1-8242-985B-EEB9E6EB3F9B}"/>
              </a:ext>
            </a:extLst>
          </p:cNvPr>
          <p:cNvSpPr/>
          <p:nvPr/>
        </p:nvSpPr>
        <p:spPr>
          <a:xfrm>
            <a:off x="714794" y="181895"/>
            <a:ext cx="7714412" cy="381451"/>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By creating and publishing a legacy story for themselves or others, students will develop skills in:</a:t>
            </a:r>
          </a:p>
        </p:txBody>
      </p:sp>
      <p:sp>
        <p:nvSpPr>
          <p:cNvPr id="17" name="Rectangle 16">
            <a:extLst>
              <a:ext uri="{FF2B5EF4-FFF2-40B4-BE49-F238E27FC236}">
                <a16:creationId xmlns:a16="http://schemas.microsoft.com/office/drawing/2014/main" id="{8757C036-73A6-F041-A881-7FA7A8986123}"/>
              </a:ext>
            </a:extLst>
          </p:cNvPr>
          <p:cNvSpPr/>
          <p:nvPr/>
        </p:nvSpPr>
        <p:spPr>
          <a:xfrm>
            <a:off x="590422" y="5626051"/>
            <a:ext cx="7936261" cy="381451"/>
          </a:xfrm>
          <a:prstGeom prst="rect">
            <a:avLst/>
          </a:prstGeom>
        </p:spPr>
        <p:txBody>
          <a:bodyPr wrap="square">
            <a:spAutoFit/>
          </a:bodyPr>
          <a:lstStyle/>
          <a:p>
            <a:pPr lvl="0" algn="ctr">
              <a:lnSpc>
                <a:spcPct val="150000"/>
              </a:lnSpc>
              <a:spcAft>
                <a:spcPts val="1200"/>
              </a:spcAft>
              <a:buClr>
                <a:schemeClr val="dk1"/>
              </a:buClr>
              <a:buSzPts val="1100"/>
            </a:pPr>
            <a:r>
              <a:rPr lang="en-US" sz="1400" b="1" dirty="0">
                <a:solidFill>
                  <a:schemeClr val="tx1">
                    <a:lumMod val="65000"/>
                    <a:lumOff val="35000"/>
                  </a:schemeClr>
                </a:solidFill>
                <a:latin typeface="Source Sans Pro" panose="020B0503030403020204" pitchFamily="34" charset="77"/>
              </a:rPr>
              <a:t>The answer is most certainly yes!</a:t>
            </a:r>
          </a:p>
        </p:txBody>
      </p:sp>
      <p:grpSp>
        <p:nvGrpSpPr>
          <p:cNvPr id="7" name="Group 6">
            <a:extLst>
              <a:ext uri="{FF2B5EF4-FFF2-40B4-BE49-F238E27FC236}">
                <a16:creationId xmlns:a16="http://schemas.microsoft.com/office/drawing/2014/main" id="{C75D595B-CE18-422F-B005-A3B624D72F6A}"/>
              </a:ext>
            </a:extLst>
          </p:cNvPr>
          <p:cNvGrpSpPr/>
          <p:nvPr/>
        </p:nvGrpSpPr>
        <p:grpSpPr>
          <a:xfrm>
            <a:off x="0" y="3808672"/>
            <a:ext cx="9144000" cy="1353671"/>
            <a:chOff x="0" y="3172945"/>
            <a:chExt cx="9144000" cy="1353671"/>
          </a:xfrm>
        </p:grpSpPr>
        <p:sp>
          <p:nvSpPr>
            <p:cNvPr id="18" name="Rectangle 17">
              <a:extLst>
                <a:ext uri="{FF2B5EF4-FFF2-40B4-BE49-F238E27FC236}">
                  <a16:creationId xmlns:a16="http://schemas.microsoft.com/office/drawing/2014/main" id="{A5DDF514-689D-5E48-A06B-34514EB15DA9}"/>
                </a:ext>
              </a:extLst>
            </p:cNvPr>
            <p:cNvSpPr/>
            <p:nvPr/>
          </p:nvSpPr>
          <p:spPr>
            <a:xfrm>
              <a:off x="0" y="3172945"/>
              <a:ext cx="9144000" cy="1353671"/>
            </a:xfrm>
            <a:prstGeom prst="rect">
              <a:avLst/>
            </a:prstGeom>
            <a:solidFill>
              <a:srgbClr val="214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49CCA4A-A937-F44A-B0F5-20A9418B53B6}"/>
                </a:ext>
              </a:extLst>
            </p:cNvPr>
            <p:cNvSpPr/>
            <p:nvPr/>
          </p:nvSpPr>
          <p:spPr>
            <a:xfrm>
              <a:off x="806824" y="3434281"/>
              <a:ext cx="7503458" cy="830997"/>
            </a:xfrm>
            <a:prstGeom prst="rect">
              <a:avLst/>
            </a:prstGeom>
          </p:spPr>
          <p:txBody>
            <a:bodyPr wrap="square">
              <a:spAutoFit/>
            </a:bodyPr>
            <a:lstStyle/>
            <a:p>
              <a:pPr lvl="0" algn="ctr">
                <a:spcAft>
                  <a:spcPts val="1200"/>
                </a:spcAft>
                <a:buClr>
                  <a:schemeClr val="dk1"/>
                </a:buClr>
                <a:buSzPts val="1100"/>
              </a:pPr>
              <a:r>
                <a:rPr lang="en-US" sz="2400" b="1" dirty="0">
                  <a:solidFill>
                    <a:schemeClr val="bg1"/>
                  </a:solidFill>
                  <a:latin typeface="Source Sans Pro" panose="020B0503030403020204" pitchFamily="34" charset="77"/>
                </a:rPr>
                <a:t>Would you invest $25 to record, share and archive your legacy story—one of your most valuable assets?</a:t>
              </a:r>
              <a:endParaRPr lang="en-US" sz="2400" dirty="0">
                <a:solidFill>
                  <a:schemeClr val="bg1"/>
                </a:solidFill>
                <a:latin typeface="Source Sans Pro Light" panose="020B0403030403020204" pitchFamily="34" charset="77"/>
              </a:endParaRPr>
            </a:p>
          </p:txBody>
        </p:sp>
      </p:grpSp>
      <p:sp>
        <p:nvSpPr>
          <p:cNvPr id="19" name="Rectangle 18">
            <a:extLst>
              <a:ext uri="{FF2B5EF4-FFF2-40B4-BE49-F238E27FC236}">
                <a16:creationId xmlns:a16="http://schemas.microsoft.com/office/drawing/2014/main" id="{89A11C23-9784-4ECD-882C-0B6AA8FA5396}"/>
              </a:ext>
            </a:extLst>
          </p:cNvPr>
          <p:cNvSpPr/>
          <p:nvPr/>
        </p:nvSpPr>
        <p:spPr>
          <a:xfrm>
            <a:off x="603869" y="2113674"/>
            <a:ext cx="7936261" cy="1246303"/>
          </a:xfrm>
          <a:prstGeom prst="rect">
            <a:avLst/>
          </a:prstGeom>
        </p:spPr>
        <p:txBody>
          <a:bodyPr wrap="square">
            <a:spAutoFit/>
          </a:bodyPr>
          <a:lstStyle/>
          <a:p>
            <a:pPr algn="ctr">
              <a:lnSpc>
                <a:spcPct val="110000"/>
              </a:lnSpc>
              <a:spcAft>
                <a:spcPts val="600"/>
              </a:spcAft>
              <a:buClr>
                <a:schemeClr val="dk1"/>
              </a:buClr>
              <a:buSzPts val="1100"/>
            </a:pPr>
            <a:r>
              <a:rPr lang="en-US" sz="1400" dirty="0">
                <a:solidFill>
                  <a:schemeClr val="tx1">
                    <a:lumMod val="65000"/>
                    <a:lumOff val="35000"/>
                  </a:schemeClr>
                </a:solidFill>
                <a:latin typeface="Source Sans Pro Light" panose="020B0403030403020204" pitchFamily="34" charset="77"/>
              </a:rPr>
              <a:t>These skills are all critical in preparing students for success in college, in the workforce and in life.</a:t>
            </a:r>
          </a:p>
          <a:p>
            <a:pPr algn="ctr">
              <a:lnSpc>
                <a:spcPct val="110000"/>
              </a:lnSpc>
              <a:spcAft>
                <a:spcPts val="600"/>
              </a:spcAft>
              <a:buClr>
                <a:schemeClr val="dk1"/>
              </a:buClr>
              <a:buSzPts val="1100"/>
            </a:pPr>
            <a:r>
              <a:rPr lang="en-US" sz="1400" dirty="0">
                <a:solidFill>
                  <a:schemeClr val="tx1">
                    <a:lumMod val="75000"/>
                    <a:lumOff val="25000"/>
                  </a:schemeClr>
                </a:solidFill>
                <a:latin typeface="Source Sans Pro Light" panose="020B0604020202020204" pitchFamily="34" charset="0"/>
              </a:rPr>
              <a:t>Students helping seniors create their legacy story receive a free legacy story for themselves, and schools,  libraries and historical societies participate for free.</a:t>
            </a:r>
          </a:p>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And when it comes down to it, you should ask yourself an important question:</a:t>
            </a:r>
          </a:p>
        </p:txBody>
      </p:sp>
      <p:grpSp>
        <p:nvGrpSpPr>
          <p:cNvPr id="20" name="Group 19">
            <a:extLst>
              <a:ext uri="{FF2B5EF4-FFF2-40B4-BE49-F238E27FC236}">
                <a16:creationId xmlns:a16="http://schemas.microsoft.com/office/drawing/2014/main" id="{22A26880-AF1F-410D-AA3F-7D02C1241A04}"/>
              </a:ext>
            </a:extLst>
          </p:cNvPr>
          <p:cNvGrpSpPr/>
          <p:nvPr/>
        </p:nvGrpSpPr>
        <p:grpSpPr>
          <a:xfrm>
            <a:off x="1041145" y="951739"/>
            <a:ext cx="7149914" cy="838651"/>
            <a:chOff x="867895" y="951739"/>
            <a:chExt cx="7149914" cy="838651"/>
          </a:xfrm>
        </p:grpSpPr>
        <p:grpSp>
          <p:nvGrpSpPr>
            <p:cNvPr id="21" name="Group 20">
              <a:extLst>
                <a:ext uri="{FF2B5EF4-FFF2-40B4-BE49-F238E27FC236}">
                  <a16:creationId xmlns:a16="http://schemas.microsoft.com/office/drawing/2014/main" id="{C6D345FC-1516-42B8-AA87-2FC095413ED4}"/>
                </a:ext>
              </a:extLst>
            </p:cNvPr>
            <p:cNvGrpSpPr/>
            <p:nvPr/>
          </p:nvGrpSpPr>
          <p:grpSpPr>
            <a:xfrm>
              <a:off x="6726891" y="951739"/>
              <a:ext cx="1290918" cy="838651"/>
              <a:chOff x="7260291" y="951739"/>
              <a:chExt cx="1290918" cy="838651"/>
            </a:xfrm>
          </p:grpSpPr>
          <p:sp>
            <p:nvSpPr>
              <p:cNvPr id="31" name="Rectangle 30">
                <a:extLst>
                  <a:ext uri="{FF2B5EF4-FFF2-40B4-BE49-F238E27FC236}">
                    <a16:creationId xmlns:a16="http://schemas.microsoft.com/office/drawing/2014/main" id="{0E8E9419-ABEE-4218-97BB-503F950F59FE}"/>
                  </a:ext>
                </a:extLst>
              </p:cNvPr>
              <p:cNvSpPr/>
              <p:nvPr/>
            </p:nvSpPr>
            <p:spPr>
              <a:xfrm>
                <a:off x="7260291" y="1408939"/>
                <a:ext cx="1290918" cy="381451"/>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Writing</a:t>
                </a:r>
              </a:p>
            </p:txBody>
          </p:sp>
          <p:pic>
            <p:nvPicPr>
              <p:cNvPr id="32" name="Graphic 31">
                <a:extLst>
                  <a:ext uri="{FF2B5EF4-FFF2-40B4-BE49-F238E27FC236}">
                    <a16:creationId xmlns:a16="http://schemas.microsoft.com/office/drawing/2014/main" id="{6EF8D489-F3D4-4FC3-B23E-0B00F9D1C9E9}"/>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677150" y="951739"/>
                <a:ext cx="457200" cy="457200"/>
              </a:xfrm>
              <a:prstGeom prst="rect">
                <a:avLst/>
              </a:prstGeom>
            </p:spPr>
          </p:pic>
        </p:grpSp>
        <p:grpSp>
          <p:nvGrpSpPr>
            <p:cNvPr id="22" name="Group 21">
              <a:extLst>
                <a:ext uri="{FF2B5EF4-FFF2-40B4-BE49-F238E27FC236}">
                  <a16:creationId xmlns:a16="http://schemas.microsoft.com/office/drawing/2014/main" id="{30C16CBD-6702-4383-8294-5B661B07545D}"/>
                </a:ext>
              </a:extLst>
            </p:cNvPr>
            <p:cNvGrpSpPr/>
            <p:nvPr/>
          </p:nvGrpSpPr>
          <p:grpSpPr>
            <a:xfrm>
              <a:off x="4936191" y="951739"/>
              <a:ext cx="1290918" cy="838651"/>
              <a:chOff x="5069541" y="951739"/>
              <a:chExt cx="1290918" cy="838651"/>
            </a:xfrm>
          </p:grpSpPr>
          <p:sp>
            <p:nvSpPr>
              <p:cNvPr id="29" name="Rectangle 28">
                <a:extLst>
                  <a:ext uri="{FF2B5EF4-FFF2-40B4-BE49-F238E27FC236}">
                    <a16:creationId xmlns:a16="http://schemas.microsoft.com/office/drawing/2014/main" id="{F2696960-BCC5-4BBB-A920-63F159EE51BE}"/>
                  </a:ext>
                </a:extLst>
              </p:cNvPr>
              <p:cNvSpPr/>
              <p:nvPr/>
            </p:nvSpPr>
            <p:spPr>
              <a:xfrm>
                <a:off x="5069541" y="1408939"/>
                <a:ext cx="1290918" cy="381451"/>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Researching</a:t>
                </a:r>
              </a:p>
            </p:txBody>
          </p:sp>
          <p:pic>
            <p:nvPicPr>
              <p:cNvPr id="30" name="Graphic 29">
                <a:extLst>
                  <a:ext uri="{FF2B5EF4-FFF2-40B4-BE49-F238E27FC236}">
                    <a16:creationId xmlns:a16="http://schemas.microsoft.com/office/drawing/2014/main" id="{CB7F9FBD-45C3-4AC8-B5E1-F22AB28EE6E1}"/>
                  </a:ext>
                </a:extLst>
              </p:cNvPr>
              <p:cNvPicPr>
                <a:picLocks noChangeAspect="1"/>
              </p:cNvPicPr>
              <p:nvPr/>
            </p:nvPicPr>
            <p:blipFill>
              <a:blip r:embed="rId4" cstate="hq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486400" y="951739"/>
                <a:ext cx="457200" cy="457200"/>
              </a:xfrm>
              <a:prstGeom prst="rect">
                <a:avLst/>
              </a:prstGeom>
            </p:spPr>
          </p:pic>
        </p:grpSp>
        <p:grpSp>
          <p:nvGrpSpPr>
            <p:cNvPr id="23" name="Group 22">
              <a:extLst>
                <a:ext uri="{FF2B5EF4-FFF2-40B4-BE49-F238E27FC236}">
                  <a16:creationId xmlns:a16="http://schemas.microsoft.com/office/drawing/2014/main" id="{0D1240DB-AA24-4CF0-ACA1-224997984BD2}"/>
                </a:ext>
              </a:extLst>
            </p:cNvPr>
            <p:cNvGrpSpPr/>
            <p:nvPr/>
          </p:nvGrpSpPr>
          <p:grpSpPr>
            <a:xfrm>
              <a:off x="2860862" y="951739"/>
              <a:ext cx="1506071" cy="838651"/>
              <a:chOff x="2689412" y="951739"/>
              <a:chExt cx="1506071" cy="838651"/>
            </a:xfrm>
          </p:grpSpPr>
          <p:sp>
            <p:nvSpPr>
              <p:cNvPr id="27" name="Rectangle 26">
                <a:extLst>
                  <a:ext uri="{FF2B5EF4-FFF2-40B4-BE49-F238E27FC236}">
                    <a16:creationId xmlns:a16="http://schemas.microsoft.com/office/drawing/2014/main" id="{8A8F28E1-08FA-46C9-A64C-EB492BF205AB}"/>
                  </a:ext>
                </a:extLst>
              </p:cNvPr>
              <p:cNvSpPr/>
              <p:nvPr/>
            </p:nvSpPr>
            <p:spPr>
              <a:xfrm>
                <a:off x="2689412" y="1408939"/>
                <a:ext cx="1506071" cy="381451"/>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Communicating</a:t>
                </a:r>
              </a:p>
            </p:txBody>
          </p:sp>
          <p:pic>
            <p:nvPicPr>
              <p:cNvPr id="28" name="Graphic 27">
                <a:extLst>
                  <a:ext uri="{FF2B5EF4-FFF2-40B4-BE49-F238E27FC236}">
                    <a16:creationId xmlns:a16="http://schemas.microsoft.com/office/drawing/2014/main" id="{36B04D4C-6F45-4F94-A8BF-E78C5DC14C54}"/>
                  </a:ext>
                </a:extLst>
              </p:cNvPr>
              <p:cNvPicPr>
                <a:picLocks noChangeAspect="1"/>
              </p:cNvPicPr>
              <p:nvPr/>
            </p:nvPicPr>
            <p:blipFill>
              <a:blip r:embed="rId6" cstate="hq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213847" y="951739"/>
                <a:ext cx="457200" cy="457200"/>
              </a:xfrm>
              <a:prstGeom prst="rect">
                <a:avLst/>
              </a:prstGeom>
            </p:spPr>
          </p:pic>
        </p:grpSp>
        <p:grpSp>
          <p:nvGrpSpPr>
            <p:cNvPr id="24" name="Group 23">
              <a:extLst>
                <a:ext uri="{FF2B5EF4-FFF2-40B4-BE49-F238E27FC236}">
                  <a16:creationId xmlns:a16="http://schemas.microsoft.com/office/drawing/2014/main" id="{9D51297E-8130-413A-AAD9-E92689CC61B8}"/>
                </a:ext>
              </a:extLst>
            </p:cNvPr>
            <p:cNvGrpSpPr/>
            <p:nvPr/>
          </p:nvGrpSpPr>
          <p:grpSpPr>
            <a:xfrm>
              <a:off x="867895" y="951739"/>
              <a:ext cx="1559859" cy="838651"/>
              <a:chOff x="458320" y="951739"/>
              <a:chExt cx="1559859" cy="838651"/>
            </a:xfrm>
          </p:grpSpPr>
          <p:sp>
            <p:nvSpPr>
              <p:cNvPr id="25" name="Rectangle 24">
                <a:extLst>
                  <a:ext uri="{FF2B5EF4-FFF2-40B4-BE49-F238E27FC236}">
                    <a16:creationId xmlns:a16="http://schemas.microsoft.com/office/drawing/2014/main" id="{0E92AD09-AFF1-4687-9018-8FEBF1196331}"/>
                  </a:ext>
                </a:extLst>
              </p:cNvPr>
              <p:cNvSpPr/>
              <p:nvPr/>
            </p:nvSpPr>
            <p:spPr>
              <a:xfrm>
                <a:off x="458320" y="1408939"/>
                <a:ext cx="1559859" cy="381451"/>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Critical thinking</a:t>
                </a:r>
              </a:p>
            </p:txBody>
          </p:sp>
          <p:pic>
            <p:nvPicPr>
              <p:cNvPr id="26" name="Graphic 25">
                <a:extLst>
                  <a:ext uri="{FF2B5EF4-FFF2-40B4-BE49-F238E27FC236}">
                    <a16:creationId xmlns:a16="http://schemas.microsoft.com/office/drawing/2014/main" id="{980023FD-1997-4A9F-A81B-F07F556936AB}"/>
                  </a:ext>
                </a:extLst>
              </p:cNvPr>
              <p:cNvPicPr>
                <a:picLocks noChangeAspect="1"/>
              </p:cNvPicPr>
              <p:nvPr/>
            </p:nvPicPr>
            <p:blipFill>
              <a:blip r:embed="rId8" cstate="hq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009650" y="951739"/>
                <a:ext cx="457200" cy="457200"/>
              </a:xfrm>
              <a:prstGeom prst="rect">
                <a:avLst/>
              </a:prstGeom>
            </p:spPr>
          </p:pic>
        </p:grpSp>
      </p:grpSp>
    </p:spTree>
    <p:extLst>
      <p:ext uri="{BB962C8B-B14F-4D97-AF65-F5344CB8AC3E}">
        <p14:creationId xmlns:p14="http://schemas.microsoft.com/office/powerpoint/2010/main" val="4095372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4EE07991-96EF-4987-85BC-19C45828CE97}"/>
              </a:ext>
            </a:extLst>
          </p:cNvPr>
          <p:cNvSpPr/>
          <p:nvPr/>
        </p:nvSpPr>
        <p:spPr>
          <a:xfrm>
            <a:off x="280645" y="1176700"/>
            <a:ext cx="8582698" cy="2526769"/>
          </a:xfrm>
          <a:prstGeom prst="rect">
            <a:avLst/>
          </a:prstGeom>
          <a:solidFill>
            <a:srgbClr val="F1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725E73EC-2323-E84F-AA39-B5BB648102F1}"/>
              </a:ext>
            </a:extLst>
          </p:cNvPr>
          <p:cNvSpPr/>
          <p:nvPr/>
        </p:nvSpPr>
        <p:spPr>
          <a:xfrm>
            <a:off x="534480" y="610022"/>
            <a:ext cx="3676006" cy="584775"/>
          </a:xfrm>
          <a:prstGeom prst="rect">
            <a:avLst/>
          </a:prstGeom>
        </p:spPr>
        <p:txBody>
          <a:bodyPr wrap="none">
            <a:spAutoFit/>
          </a:bodyPr>
          <a:lstStyle/>
          <a:p>
            <a:r>
              <a:rPr lang="en-US" sz="3200" dirty="0">
                <a:solidFill>
                  <a:srgbClr val="B61E51"/>
                </a:solidFill>
                <a:latin typeface="Source Sans Pro Light" panose="020B0403030403020204" pitchFamily="34" charset="77"/>
              </a:rPr>
              <a:t>Our </a:t>
            </a:r>
            <a:r>
              <a:rPr lang="en-US" sz="3200" b="1" dirty="0">
                <a:solidFill>
                  <a:srgbClr val="B61E51"/>
                </a:solidFill>
                <a:latin typeface="Source Sans Pro" panose="020B0503030403020204" pitchFamily="34" charset="77"/>
              </a:rPr>
              <a:t>T</a:t>
            </a:r>
            <a:r>
              <a:rPr lang="en" sz="3200" b="1" dirty="0">
                <a:solidFill>
                  <a:srgbClr val="B61E51"/>
                </a:solidFill>
                <a:latin typeface="Source Sans Pro" panose="020B0503030403020204" pitchFamily="34" charset="77"/>
              </a:rPr>
              <a:t>R</a:t>
            </a:r>
            <a:r>
              <a:rPr lang="en-US" sz="3200" b="1" dirty="0">
                <a:solidFill>
                  <a:srgbClr val="B61E51"/>
                </a:solidFill>
                <a:latin typeface="Source Sans Pro" panose="020B0503030403020204" pitchFamily="34" charset="77"/>
              </a:rPr>
              <a:t>ACK RECORD</a:t>
            </a:r>
          </a:p>
        </p:txBody>
      </p:sp>
      <p:sp>
        <p:nvSpPr>
          <p:cNvPr id="3" name="Rectangle 2">
            <a:extLst>
              <a:ext uri="{FF2B5EF4-FFF2-40B4-BE49-F238E27FC236}">
                <a16:creationId xmlns:a16="http://schemas.microsoft.com/office/drawing/2014/main" id="{91EE5F14-F82E-6D48-90EF-39E0F04B325D}"/>
              </a:ext>
            </a:extLst>
          </p:cNvPr>
          <p:cNvSpPr/>
          <p:nvPr/>
        </p:nvSpPr>
        <p:spPr>
          <a:xfrm>
            <a:off x="555420" y="450046"/>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4" name="Rectangle 3">
            <a:extLst>
              <a:ext uri="{FF2B5EF4-FFF2-40B4-BE49-F238E27FC236}">
                <a16:creationId xmlns:a16="http://schemas.microsoft.com/office/drawing/2014/main" id="{28DFEBFA-1575-714C-8F76-A346F70D8F52}"/>
              </a:ext>
            </a:extLst>
          </p:cNvPr>
          <p:cNvSpPr/>
          <p:nvPr/>
        </p:nvSpPr>
        <p:spPr>
          <a:xfrm>
            <a:off x="555420" y="3957544"/>
            <a:ext cx="7714412" cy="381451"/>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Some of our outreach and resource partners:</a:t>
            </a:r>
          </a:p>
        </p:txBody>
      </p:sp>
      <p:grpSp>
        <p:nvGrpSpPr>
          <p:cNvPr id="8" name="Group 7">
            <a:extLst>
              <a:ext uri="{FF2B5EF4-FFF2-40B4-BE49-F238E27FC236}">
                <a16:creationId xmlns:a16="http://schemas.microsoft.com/office/drawing/2014/main" id="{72AAFF33-0DF8-4819-BACB-1686DA425791}"/>
              </a:ext>
            </a:extLst>
          </p:cNvPr>
          <p:cNvGrpSpPr/>
          <p:nvPr/>
        </p:nvGrpSpPr>
        <p:grpSpPr>
          <a:xfrm>
            <a:off x="459779" y="4450653"/>
            <a:ext cx="7118974" cy="2138160"/>
            <a:chOff x="787035" y="2305004"/>
            <a:chExt cx="7118974" cy="2138160"/>
          </a:xfrm>
        </p:grpSpPr>
        <p:grpSp>
          <p:nvGrpSpPr>
            <p:cNvPr id="23" name="Group 22">
              <a:extLst>
                <a:ext uri="{FF2B5EF4-FFF2-40B4-BE49-F238E27FC236}">
                  <a16:creationId xmlns:a16="http://schemas.microsoft.com/office/drawing/2014/main" id="{80EFD733-36D8-4465-8FC2-A8E337CCAB3D}"/>
                </a:ext>
              </a:extLst>
            </p:cNvPr>
            <p:cNvGrpSpPr/>
            <p:nvPr/>
          </p:nvGrpSpPr>
          <p:grpSpPr>
            <a:xfrm>
              <a:off x="787035" y="2305004"/>
              <a:ext cx="7118974" cy="1174033"/>
              <a:chOff x="517062" y="3664933"/>
              <a:chExt cx="7118974" cy="1174033"/>
            </a:xfrm>
          </p:grpSpPr>
          <p:pic>
            <p:nvPicPr>
              <p:cNvPr id="25" name="Picture 24">
                <a:extLst>
                  <a:ext uri="{FF2B5EF4-FFF2-40B4-BE49-F238E27FC236}">
                    <a16:creationId xmlns:a16="http://schemas.microsoft.com/office/drawing/2014/main" id="{79C255F1-72C6-46DB-BB5C-307DFCFAE27A}"/>
                  </a:ext>
                </a:extLst>
              </p:cNvPr>
              <p:cNvPicPr>
                <a:picLocks/>
              </p:cNvPicPr>
              <p:nvPr/>
            </p:nvPicPr>
            <p:blipFill>
              <a:blip r:embed="rId2" cstate="hqprint">
                <a:extLst>
                  <a:ext uri="{28A0092B-C50C-407E-A947-70E740481C1C}">
                    <a14:useLocalDpi xmlns:a14="http://schemas.microsoft.com/office/drawing/2010/main"/>
                  </a:ext>
                </a:extLst>
              </a:blip>
              <a:stretch>
                <a:fillRect/>
              </a:stretch>
            </p:blipFill>
            <p:spPr>
              <a:xfrm>
                <a:off x="6601988" y="3693841"/>
                <a:ext cx="1034048" cy="891041"/>
              </a:xfrm>
              <a:prstGeom prst="rect">
                <a:avLst/>
              </a:prstGeom>
            </p:spPr>
          </p:pic>
          <p:pic>
            <p:nvPicPr>
              <p:cNvPr id="26" name="Picture 25">
                <a:extLst>
                  <a:ext uri="{FF2B5EF4-FFF2-40B4-BE49-F238E27FC236}">
                    <a16:creationId xmlns:a16="http://schemas.microsoft.com/office/drawing/2014/main" id="{9C189ABA-284B-4FDA-A57F-9C5648F38428}"/>
                  </a:ext>
                </a:extLst>
              </p:cNvPr>
              <p:cNvPicPr>
                <a:picLocks noChangeAspect="1"/>
              </p:cNvPicPr>
              <p:nvPr/>
            </p:nvPicPr>
            <p:blipFill>
              <a:blip r:embed="rId3"/>
              <a:stretch>
                <a:fillRect/>
              </a:stretch>
            </p:blipFill>
            <p:spPr>
              <a:xfrm>
                <a:off x="3452612" y="3774696"/>
                <a:ext cx="2353342" cy="729329"/>
              </a:xfrm>
              <a:prstGeom prst="rect">
                <a:avLst/>
              </a:prstGeom>
            </p:spPr>
          </p:pic>
          <p:grpSp>
            <p:nvGrpSpPr>
              <p:cNvPr id="27" name="Group 26">
                <a:extLst>
                  <a:ext uri="{FF2B5EF4-FFF2-40B4-BE49-F238E27FC236}">
                    <a16:creationId xmlns:a16="http://schemas.microsoft.com/office/drawing/2014/main" id="{0082D9B6-852E-43CF-91E9-FA7A46BD7109}"/>
                  </a:ext>
                </a:extLst>
              </p:cNvPr>
              <p:cNvGrpSpPr/>
              <p:nvPr/>
            </p:nvGrpSpPr>
            <p:grpSpPr>
              <a:xfrm>
                <a:off x="517062" y="3664933"/>
                <a:ext cx="2703004" cy="1174033"/>
                <a:chOff x="477298" y="3194668"/>
                <a:chExt cx="2703004" cy="1174033"/>
              </a:xfrm>
            </p:grpSpPr>
            <p:pic>
              <p:nvPicPr>
                <p:cNvPr id="28" name="Picture 27">
                  <a:extLst>
                    <a:ext uri="{FF2B5EF4-FFF2-40B4-BE49-F238E27FC236}">
                      <a16:creationId xmlns:a16="http://schemas.microsoft.com/office/drawing/2014/main" id="{3E729E0B-5E76-4533-B918-28A370FA52D0}"/>
                    </a:ext>
                  </a:extLst>
                </p:cNvPr>
                <p:cNvPicPr>
                  <a:picLocks noChangeAspect="1"/>
                </p:cNvPicPr>
                <p:nvPr/>
              </p:nvPicPr>
              <p:blipFill>
                <a:blip r:embed="rId4"/>
                <a:stretch>
                  <a:fillRect/>
                </a:stretch>
              </p:blipFill>
              <p:spPr>
                <a:xfrm>
                  <a:off x="1386535" y="3194668"/>
                  <a:ext cx="884530" cy="948859"/>
                </a:xfrm>
                <a:prstGeom prst="rect">
                  <a:avLst/>
                </a:prstGeom>
              </p:spPr>
            </p:pic>
            <p:sp>
              <p:nvSpPr>
                <p:cNvPr id="29" name="Rectangle 28">
                  <a:extLst>
                    <a:ext uri="{FF2B5EF4-FFF2-40B4-BE49-F238E27FC236}">
                      <a16:creationId xmlns:a16="http://schemas.microsoft.com/office/drawing/2014/main" id="{A503CBB4-D22A-46DD-BEBE-F85AAAEB74B8}"/>
                    </a:ext>
                  </a:extLst>
                </p:cNvPr>
                <p:cNvSpPr/>
                <p:nvPr/>
              </p:nvSpPr>
              <p:spPr>
                <a:xfrm>
                  <a:off x="477298" y="4107091"/>
                  <a:ext cx="2703004" cy="261610"/>
                </a:xfrm>
                <a:prstGeom prst="rect">
                  <a:avLst/>
                </a:prstGeom>
              </p:spPr>
              <p:txBody>
                <a:bodyPr wrap="square">
                  <a:spAutoFit/>
                </a:bodyPr>
                <a:lstStyle/>
                <a:p>
                  <a:pPr lvl="0" algn="ctr">
                    <a:buClr>
                      <a:schemeClr val="dk1"/>
                    </a:buClr>
                    <a:buSzPts val="1100"/>
                  </a:pPr>
                  <a:r>
                    <a:rPr lang="en-US" sz="1100" b="1" dirty="0">
                      <a:solidFill>
                        <a:schemeClr val="tx1">
                          <a:lumMod val="65000"/>
                          <a:lumOff val="35000"/>
                        </a:schemeClr>
                      </a:solidFill>
                      <a:latin typeface="Source Sans Pro Light" panose="020B0403030403020204" pitchFamily="34" charset="77"/>
                    </a:rPr>
                    <a:t>Ancient Order of Hibernians</a:t>
                  </a:r>
                </a:p>
              </p:txBody>
            </p:sp>
          </p:grpSp>
        </p:grpSp>
        <p:grpSp>
          <p:nvGrpSpPr>
            <p:cNvPr id="6" name="Group 5">
              <a:extLst>
                <a:ext uri="{FF2B5EF4-FFF2-40B4-BE49-F238E27FC236}">
                  <a16:creationId xmlns:a16="http://schemas.microsoft.com/office/drawing/2014/main" id="{5DFE22E4-374A-480E-8119-AAE453CD2F7B}"/>
                </a:ext>
              </a:extLst>
            </p:cNvPr>
            <p:cNvGrpSpPr/>
            <p:nvPr/>
          </p:nvGrpSpPr>
          <p:grpSpPr>
            <a:xfrm>
              <a:off x="2586370" y="3479037"/>
              <a:ext cx="4282906" cy="964127"/>
              <a:chOff x="2586370" y="3305787"/>
              <a:chExt cx="4282906" cy="964127"/>
            </a:xfrm>
          </p:grpSpPr>
          <p:pic>
            <p:nvPicPr>
              <p:cNvPr id="31" name="Picture 30">
                <a:extLst>
                  <a:ext uri="{FF2B5EF4-FFF2-40B4-BE49-F238E27FC236}">
                    <a16:creationId xmlns:a16="http://schemas.microsoft.com/office/drawing/2014/main" id="{7D61B8A0-D545-4669-B941-5E35144D2CEF}"/>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586370" y="3671234"/>
                <a:ext cx="1792004" cy="400751"/>
              </a:xfrm>
              <a:prstGeom prst="rect">
                <a:avLst/>
              </a:prstGeom>
            </p:spPr>
          </p:pic>
          <p:pic>
            <p:nvPicPr>
              <p:cNvPr id="24" name="Picture 23">
                <a:extLst>
                  <a:ext uri="{FF2B5EF4-FFF2-40B4-BE49-F238E27FC236}">
                    <a16:creationId xmlns:a16="http://schemas.microsoft.com/office/drawing/2014/main" id="{F150EDC5-F7C9-4749-8BC0-BDE0D464489A}"/>
                  </a:ext>
                </a:extLst>
              </p:cNvPr>
              <p:cNvPicPr>
                <a:picLocks noChangeAspect="1"/>
              </p:cNvPicPr>
              <p:nvPr/>
            </p:nvPicPr>
            <p:blipFill>
              <a:blip r:embed="rId6"/>
              <a:stretch>
                <a:fillRect/>
              </a:stretch>
            </p:blipFill>
            <p:spPr>
              <a:xfrm>
                <a:off x="5887889" y="3305787"/>
                <a:ext cx="981387" cy="964127"/>
              </a:xfrm>
              <a:prstGeom prst="rect">
                <a:avLst/>
              </a:prstGeom>
            </p:spPr>
          </p:pic>
        </p:grpSp>
      </p:grpSp>
      <p:grpSp>
        <p:nvGrpSpPr>
          <p:cNvPr id="18" name="Group 17">
            <a:extLst>
              <a:ext uri="{FF2B5EF4-FFF2-40B4-BE49-F238E27FC236}">
                <a16:creationId xmlns:a16="http://schemas.microsoft.com/office/drawing/2014/main" id="{86D1D3C5-D1DA-4A6D-9E44-2FB3FDC92A51}"/>
              </a:ext>
            </a:extLst>
          </p:cNvPr>
          <p:cNvGrpSpPr/>
          <p:nvPr/>
        </p:nvGrpSpPr>
        <p:grpSpPr>
          <a:xfrm>
            <a:off x="668270" y="1198778"/>
            <a:ext cx="8122645" cy="2451835"/>
            <a:chOff x="668270" y="709906"/>
            <a:chExt cx="8122645" cy="2451835"/>
          </a:xfrm>
        </p:grpSpPr>
        <p:sp>
          <p:nvSpPr>
            <p:cNvPr id="19" name="Rectangle 18">
              <a:extLst>
                <a:ext uri="{FF2B5EF4-FFF2-40B4-BE49-F238E27FC236}">
                  <a16:creationId xmlns:a16="http://schemas.microsoft.com/office/drawing/2014/main" id="{BE15D89F-80A5-4854-8617-EFA2D1EA6EC1}"/>
                </a:ext>
              </a:extLst>
            </p:cNvPr>
            <p:cNvSpPr/>
            <p:nvPr/>
          </p:nvSpPr>
          <p:spPr>
            <a:xfrm>
              <a:off x="1264413" y="709906"/>
              <a:ext cx="7526502" cy="704616"/>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We started in the 1990s as a publisher of supplemental K–12 social studies resources that </a:t>
              </a:r>
              <a:r>
                <a:rPr lang="en-US" sz="1400" dirty="0">
                  <a:solidFill>
                    <a:srgbClr val="595959"/>
                  </a:solidFill>
                  <a:latin typeface="Source Sans Pro Light" panose="020B0403030403020204" pitchFamily="34" charset="77"/>
                </a:rPr>
                <a:t>highlight</a:t>
              </a:r>
              <a:br>
                <a:rPr lang="en-US" sz="1400" dirty="0">
                  <a:solidFill>
                    <a:srgbClr val="595959"/>
                  </a:solidFill>
                  <a:latin typeface="Source Sans Pro Light" panose="020B0403030403020204" pitchFamily="34" charset="77"/>
                </a:rPr>
              </a:br>
              <a:r>
                <a:rPr lang="en-US" sz="1400" dirty="0">
                  <a:solidFill>
                    <a:schemeClr val="tx1">
                      <a:lumMod val="65000"/>
                      <a:lumOff val="35000"/>
                    </a:schemeClr>
                  </a:solidFill>
                  <a:latin typeface="Source Sans Pro Light" panose="020B0403030403020204" pitchFamily="34" charset="77"/>
                </a:rPr>
                <a:t>the contributions that immigrants have  made—and continue to make—to our nation.</a:t>
              </a:r>
            </a:p>
          </p:txBody>
        </p:sp>
        <p:pic>
          <p:nvPicPr>
            <p:cNvPr id="20" name="Graphic 19">
              <a:extLst>
                <a:ext uri="{FF2B5EF4-FFF2-40B4-BE49-F238E27FC236}">
                  <a16:creationId xmlns:a16="http://schemas.microsoft.com/office/drawing/2014/main" id="{C3731865-FA07-40F6-92B1-CC833E90B138}"/>
                </a:ext>
              </a:extLst>
            </p:cNvPr>
            <p:cNvPicPr>
              <a:picLocks noChangeAspect="1"/>
            </p:cNvPicPr>
            <p:nvPr/>
          </p:nvPicPr>
          <p:blipFill>
            <a:blip r:embed="rId7" cstate="hqprint">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668270" y="755406"/>
              <a:ext cx="536448" cy="536448"/>
            </a:xfrm>
            <a:prstGeom prst="rect">
              <a:avLst/>
            </a:prstGeom>
          </p:spPr>
        </p:pic>
        <p:pic>
          <p:nvPicPr>
            <p:cNvPr id="21" name="Graphic 20">
              <a:extLst>
                <a:ext uri="{FF2B5EF4-FFF2-40B4-BE49-F238E27FC236}">
                  <a16:creationId xmlns:a16="http://schemas.microsoft.com/office/drawing/2014/main" id="{4EA6D318-FF39-4868-92CB-0996F384CF3D}"/>
                </a:ext>
              </a:extLst>
            </p:cNvPr>
            <p:cNvPicPr>
              <a:picLocks noChangeAspect="1"/>
            </p:cNvPicPr>
            <p:nvPr/>
          </p:nvPicPr>
          <p:blipFill>
            <a:blip r:embed="rId9" cstate="hq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713341" y="1500509"/>
              <a:ext cx="548640" cy="548640"/>
            </a:xfrm>
            <a:prstGeom prst="rect">
              <a:avLst/>
            </a:prstGeom>
          </p:spPr>
        </p:pic>
        <p:sp>
          <p:nvSpPr>
            <p:cNvPr id="33" name="Rectangle 32">
              <a:extLst>
                <a:ext uri="{FF2B5EF4-FFF2-40B4-BE49-F238E27FC236}">
                  <a16:creationId xmlns:a16="http://schemas.microsoft.com/office/drawing/2014/main" id="{ECCCF6BA-B518-4F61-8A11-B97C853AF802}"/>
                </a:ext>
              </a:extLst>
            </p:cNvPr>
            <p:cNvSpPr/>
            <p:nvPr/>
          </p:nvSpPr>
          <p:spPr>
            <a:xfrm>
              <a:off x="1568359" y="1578191"/>
              <a:ext cx="6975640" cy="704616"/>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More than 2,000 schools and libraries have purchased our materials through Houghton Mifflin and other distributors.</a:t>
              </a:r>
            </a:p>
          </p:txBody>
        </p:sp>
        <p:sp>
          <p:nvSpPr>
            <p:cNvPr id="34" name="Rectangle 33">
              <a:extLst>
                <a:ext uri="{FF2B5EF4-FFF2-40B4-BE49-F238E27FC236}">
                  <a16:creationId xmlns:a16="http://schemas.microsoft.com/office/drawing/2014/main" id="{1EC8F612-5878-4A2A-B27D-6A5EDC796A63}"/>
                </a:ext>
              </a:extLst>
            </p:cNvPr>
            <p:cNvSpPr/>
            <p:nvPr/>
          </p:nvSpPr>
          <p:spPr>
            <a:xfrm>
              <a:off x="1621361" y="2457125"/>
              <a:ext cx="6010708" cy="704616"/>
            </a:xfrm>
            <a:prstGeom prst="rect">
              <a:avLst/>
            </a:prstGeom>
          </p:spPr>
          <p:txBody>
            <a:bodyPr wrap="square">
              <a:spAutoFit/>
            </a:bodyPr>
            <a:lstStyle/>
            <a:p>
              <a:pPr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Visit us on the Legacy Café podcast for more in-depth info on the Americans All project to date (</a:t>
              </a:r>
              <a:r>
                <a:rPr lang="en-US" sz="1400" dirty="0">
                  <a:solidFill>
                    <a:schemeClr val="tx1">
                      <a:lumMod val="65000"/>
                      <a:lumOff val="35000"/>
                    </a:schemeClr>
                  </a:solidFill>
                  <a:latin typeface="Source Sans Pro Light" panose="020B0403030403020204" pitchFamily="34" charset="77"/>
                  <a:hlinkClick r:id="rId11"/>
                </a:rPr>
                <a:t>https://legacycafe.org/kids</a:t>
              </a:r>
              <a:r>
                <a:rPr lang="en-US" sz="1400" dirty="0">
                  <a:solidFill>
                    <a:schemeClr val="tx1">
                      <a:lumMod val="65000"/>
                      <a:lumOff val="35000"/>
                    </a:schemeClr>
                  </a:solidFill>
                  <a:latin typeface="Source Sans Pro Light" panose="020B0403030403020204" pitchFamily="34" charset="77"/>
                </a:rPr>
                <a:t>).</a:t>
              </a:r>
            </a:p>
          </p:txBody>
        </p:sp>
        <p:pic>
          <p:nvPicPr>
            <p:cNvPr id="35" name="Graphic 34">
              <a:extLst>
                <a:ext uri="{FF2B5EF4-FFF2-40B4-BE49-F238E27FC236}">
                  <a16:creationId xmlns:a16="http://schemas.microsoft.com/office/drawing/2014/main" id="{A84B7A22-A6AD-49C5-A894-00C83C86550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39068" y="2399351"/>
              <a:ext cx="552450" cy="552450"/>
            </a:xfrm>
            <a:prstGeom prst="rect">
              <a:avLst/>
            </a:prstGeom>
          </p:spPr>
        </p:pic>
      </p:grpSp>
    </p:spTree>
    <p:extLst>
      <p:ext uri="{BB962C8B-B14F-4D97-AF65-F5344CB8AC3E}">
        <p14:creationId xmlns:p14="http://schemas.microsoft.com/office/powerpoint/2010/main" val="2080473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0C56953-9CB1-6F4A-8771-0F1FE726BD0C}"/>
              </a:ext>
            </a:extLst>
          </p:cNvPr>
          <p:cNvSpPr/>
          <p:nvPr/>
        </p:nvSpPr>
        <p:spPr>
          <a:xfrm>
            <a:off x="0" y="2931993"/>
            <a:ext cx="5419165" cy="797858"/>
          </a:xfrm>
          <a:prstGeom prst="rect">
            <a:avLst/>
          </a:prstGeom>
          <a:solidFill>
            <a:srgbClr val="214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FC82E41A-8736-0E46-B888-07A4BC82FBEC}"/>
              </a:ext>
            </a:extLst>
          </p:cNvPr>
          <p:cNvSpPr/>
          <p:nvPr/>
        </p:nvSpPr>
        <p:spPr>
          <a:xfrm>
            <a:off x="647022" y="821037"/>
            <a:ext cx="2770310" cy="584775"/>
          </a:xfrm>
          <a:prstGeom prst="rect">
            <a:avLst/>
          </a:prstGeom>
        </p:spPr>
        <p:txBody>
          <a:bodyPr wrap="none">
            <a:spAutoFit/>
          </a:bodyPr>
          <a:lstStyle/>
          <a:p>
            <a:r>
              <a:rPr lang="en" sz="3200" dirty="0">
                <a:solidFill>
                  <a:srgbClr val="B61E51"/>
                </a:solidFill>
                <a:latin typeface="Source Sans Pro Light" panose="020B0403030403020204" pitchFamily="34" charset="77"/>
              </a:rPr>
              <a:t>KEY </a:t>
            </a:r>
            <a:r>
              <a:rPr lang="en" sz="3200" b="1" dirty="0">
                <a:solidFill>
                  <a:srgbClr val="B61E51"/>
                </a:solidFill>
                <a:latin typeface="Source Sans Pro" panose="020B0503030403020204" pitchFamily="34" charset="77"/>
              </a:rPr>
              <a:t>FEATURES</a:t>
            </a:r>
            <a:endParaRPr lang="en-US" sz="3200" b="1" dirty="0">
              <a:solidFill>
                <a:srgbClr val="B61E51"/>
              </a:solidFill>
              <a:latin typeface="Source Sans Pro" panose="020B0503030403020204" pitchFamily="34" charset="77"/>
            </a:endParaRPr>
          </a:p>
        </p:txBody>
      </p:sp>
      <p:sp>
        <p:nvSpPr>
          <p:cNvPr id="3" name="Rectangle 2">
            <a:extLst>
              <a:ext uri="{FF2B5EF4-FFF2-40B4-BE49-F238E27FC236}">
                <a16:creationId xmlns:a16="http://schemas.microsoft.com/office/drawing/2014/main" id="{77E8E355-CB77-4E4E-B7F6-B2E21812EFE6}"/>
              </a:ext>
            </a:extLst>
          </p:cNvPr>
          <p:cNvSpPr/>
          <p:nvPr/>
        </p:nvSpPr>
        <p:spPr>
          <a:xfrm>
            <a:off x="667962" y="713309"/>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5" name="Rectangle 4">
            <a:extLst>
              <a:ext uri="{FF2B5EF4-FFF2-40B4-BE49-F238E27FC236}">
                <a16:creationId xmlns:a16="http://schemas.microsoft.com/office/drawing/2014/main" id="{E9E3C273-52D9-E745-B8B6-B9A2469FC631}"/>
              </a:ext>
            </a:extLst>
          </p:cNvPr>
          <p:cNvSpPr/>
          <p:nvPr/>
        </p:nvSpPr>
        <p:spPr>
          <a:xfrm>
            <a:off x="673585" y="1513534"/>
            <a:ext cx="3739211" cy="4721101"/>
          </a:xfrm>
          <a:prstGeom prst="rect">
            <a:avLst/>
          </a:prstGeom>
        </p:spPr>
        <p:txBody>
          <a:bodyPr wrap="square">
            <a:spAutoFit/>
          </a:bodyPr>
          <a:lstStyle/>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Easy-to-use templates allow our members to create legacy stories. They can enhance their stories with photographs, audio-visual elements and links to other websites.</a:t>
            </a:r>
          </a:p>
          <a:p>
            <a:pPr lvl="0">
              <a:lnSpc>
                <a:spcPct val="150000"/>
              </a:lnSpc>
              <a:spcAft>
                <a:spcPts val="1200"/>
              </a:spcAft>
              <a:buClr>
                <a:schemeClr val="dk1"/>
              </a:buClr>
              <a:buSzPts val="1100"/>
            </a:pPr>
            <a:r>
              <a:rPr lang="en-US" sz="1400" dirty="0">
                <a:solidFill>
                  <a:schemeClr val="bg1"/>
                </a:solidFill>
                <a:latin typeface="Source Sans Pro" panose="020B0503030403020204" pitchFamily="34" charset="77"/>
              </a:rPr>
              <a:t>We permanently store these stories on our Heritage Honor Roll.</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We also allow our members to update legacy stories—and publish them in multiple languages—at no additional cost.</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Looking for more exposure? Americans All takes this one step further by encouraging its Legacy Partners to host members’ stories on their Americans All home pages.</a:t>
            </a:r>
          </a:p>
        </p:txBody>
      </p:sp>
      <p:cxnSp>
        <p:nvCxnSpPr>
          <p:cNvPr id="8" name="Straight Connector 7">
            <a:extLst>
              <a:ext uri="{FF2B5EF4-FFF2-40B4-BE49-F238E27FC236}">
                <a16:creationId xmlns:a16="http://schemas.microsoft.com/office/drawing/2014/main" id="{240E24E1-9B6C-E547-A5AD-A98F04D40190}"/>
              </a:ext>
            </a:extLst>
          </p:cNvPr>
          <p:cNvCxnSpPr>
            <a:cxnSpLocks/>
          </p:cNvCxnSpPr>
          <p:nvPr/>
        </p:nvCxnSpPr>
        <p:spPr>
          <a:xfrm>
            <a:off x="0" y="2931993"/>
            <a:ext cx="5419165" cy="0"/>
          </a:xfrm>
          <a:prstGeom prst="line">
            <a:avLst/>
          </a:prstGeom>
          <a:ln>
            <a:solidFill>
              <a:srgbClr val="F1F4F6"/>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9ED4CEF-417A-9B4E-ACFB-86657AF60DA1}"/>
              </a:ext>
            </a:extLst>
          </p:cNvPr>
          <p:cNvCxnSpPr>
            <a:cxnSpLocks/>
          </p:cNvCxnSpPr>
          <p:nvPr/>
        </p:nvCxnSpPr>
        <p:spPr>
          <a:xfrm>
            <a:off x="0" y="3729851"/>
            <a:ext cx="5419165" cy="0"/>
          </a:xfrm>
          <a:prstGeom prst="line">
            <a:avLst/>
          </a:prstGeom>
          <a:ln>
            <a:solidFill>
              <a:srgbClr val="F1F4F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5DD139E-52B2-EB44-9FE9-EC062A5D7805}"/>
              </a:ext>
            </a:extLst>
          </p:cNvPr>
          <p:cNvCxnSpPr>
            <a:cxnSpLocks/>
          </p:cNvCxnSpPr>
          <p:nvPr/>
        </p:nvCxnSpPr>
        <p:spPr>
          <a:xfrm>
            <a:off x="0" y="4783204"/>
            <a:ext cx="5419165" cy="0"/>
          </a:xfrm>
          <a:prstGeom prst="line">
            <a:avLst/>
          </a:prstGeom>
          <a:ln>
            <a:solidFill>
              <a:srgbClr val="F1F4F6"/>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336339B9-3F00-4293-B9D0-88D3D61BA85C}"/>
              </a:ext>
            </a:extLst>
          </p:cNvPr>
          <p:cNvGrpSpPr/>
          <p:nvPr/>
        </p:nvGrpSpPr>
        <p:grpSpPr>
          <a:xfrm>
            <a:off x="3973594" y="972583"/>
            <a:ext cx="5170406" cy="5514536"/>
            <a:chOff x="3973594" y="972583"/>
            <a:chExt cx="5170406" cy="5514536"/>
          </a:xfrm>
        </p:grpSpPr>
        <p:grpSp>
          <p:nvGrpSpPr>
            <p:cNvPr id="26" name="Group 25">
              <a:extLst>
                <a:ext uri="{FF2B5EF4-FFF2-40B4-BE49-F238E27FC236}">
                  <a16:creationId xmlns:a16="http://schemas.microsoft.com/office/drawing/2014/main" id="{E6C98D2F-1530-4806-B486-B33AFA5A2326}"/>
                </a:ext>
              </a:extLst>
            </p:cNvPr>
            <p:cNvGrpSpPr/>
            <p:nvPr/>
          </p:nvGrpSpPr>
          <p:grpSpPr>
            <a:xfrm>
              <a:off x="3973594" y="972583"/>
              <a:ext cx="5170406" cy="5514536"/>
              <a:chOff x="4103163" y="1120209"/>
              <a:chExt cx="5170406" cy="5514536"/>
            </a:xfrm>
          </p:grpSpPr>
          <p:grpSp>
            <p:nvGrpSpPr>
              <p:cNvPr id="18" name="Group 17">
                <a:extLst>
                  <a:ext uri="{FF2B5EF4-FFF2-40B4-BE49-F238E27FC236}">
                    <a16:creationId xmlns:a16="http://schemas.microsoft.com/office/drawing/2014/main" id="{15D2012A-9638-4BEB-AF08-F53F732A7745}"/>
                  </a:ext>
                </a:extLst>
              </p:cNvPr>
              <p:cNvGrpSpPr/>
              <p:nvPr/>
            </p:nvGrpSpPr>
            <p:grpSpPr>
              <a:xfrm>
                <a:off x="4103163" y="1120209"/>
                <a:ext cx="5170406" cy="5514536"/>
                <a:chOff x="4103163" y="1120209"/>
                <a:chExt cx="5170406" cy="5514536"/>
              </a:xfrm>
            </p:grpSpPr>
            <p:sp>
              <p:nvSpPr>
                <p:cNvPr id="17" name="Rectangle 16">
                  <a:extLst>
                    <a:ext uri="{FF2B5EF4-FFF2-40B4-BE49-F238E27FC236}">
                      <a16:creationId xmlns:a16="http://schemas.microsoft.com/office/drawing/2014/main" id="{4306EDE3-0939-4168-BBBA-52C7F7A94E43}"/>
                    </a:ext>
                  </a:extLst>
                </p:cNvPr>
                <p:cNvSpPr/>
                <p:nvPr/>
              </p:nvSpPr>
              <p:spPr>
                <a:xfrm>
                  <a:off x="8229600" y="1696705"/>
                  <a:ext cx="914400" cy="40478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691AFBD-BECC-9C43-A9B0-FD017E931356}"/>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103163" y="1120209"/>
                  <a:ext cx="5170406" cy="5514536"/>
                </a:xfrm>
                <a:prstGeom prst="rect">
                  <a:avLst/>
                </a:prstGeom>
              </p:spPr>
            </p:pic>
          </p:grpSp>
          <p:sp>
            <p:nvSpPr>
              <p:cNvPr id="25" name="Rectangle 24">
                <a:extLst>
                  <a:ext uri="{FF2B5EF4-FFF2-40B4-BE49-F238E27FC236}">
                    <a16:creationId xmlns:a16="http://schemas.microsoft.com/office/drawing/2014/main" id="{417A0B13-4EEB-4A96-A516-9615CF094101}"/>
                  </a:ext>
                </a:extLst>
              </p:cNvPr>
              <p:cNvSpPr/>
              <p:nvPr/>
            </p:nvSpPr>
            <p:spPr>
              <a:xfrm rot="16200000">
                <a:off x="6509837" y="4050061"/>
                <a:ext cx="914400" cy="2525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Rectangle 26">
              <a:extLst>
                <a:ext uri="{FF2B5EF4-FFF2-40B4-BE49-F238E27FC236}">
                  <a16:creationId xmlns:a16="http://schemas.microsoft.com/office/drawing/2014/main" id="{1315F931-19CE-4660-AAB0-16178AF322AF}"/>
                </a:ext>
              </a:extLst>
            </p:cNvPr>
            <p:cNvSpPr/>
            <p:nvPr/>
          </p:nvSpPr>
          <p:spPr>
            <a:xfrm>
              <a:off x="7345134" y="1709236"/>
              <a:ext cx="1798865" cy="388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 name="Picture 5" descr="A screenshot of a newspaper&#10;&#10;Description generated with very high confidence">
            <a:extLst>
              <a:ext uri="{FF2B5EF4-FFF2-40B4-BE49-F238E27FC236}">
                <a16:creationId xmlns:a16="http://schemas.microsoft.com/office/drawing/2014/main" id="{EE96FCF7-D610-4E6A-9EEA-6E4D31EA4224}"/>
              </a:ext>
            </a:extLst>
          </p:cNvPr>
          <p:cNvPicPr>
            <a:picLocks noChangeAspect="1"/>
          </p:cNvPicPr>
          <p:nvPr/>
        </p:nvPicPr>
        <p:blipFill>
          <a:blip r:embed="rId3"/>
          <a:stretch>
            <a:fillRect/>
          </a:stretch>
        </p:blipFill>
        <p:spPr>
          <a:xfrm>
            <a:off x="5149954" y="1472623"/>
            <a:ext cx="3981450" cy="4124325"/>
          </a:xfrm>
          <a:prstGeom prst="rect">
            <a:avLst/>
          </a:prstGeom>
        </p:spPr>
      </p:pic>
    </p:spTree>
    <p:extLst>
      <p:ext uri="{BB962C8B-B14F-4D97-AF65-F5344CB8AC3E}">
        <p14:creationId xmlns:p14="http://schemas.microsoft.com/office/powerpoint/2010/main" val="537330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EAB062-8772-F744-9EB9-0B07D8FCEB84}"/>
              </a:ext>
            </a:extLst>
          </p:cNvPr>
          <p:cNvSpPr/>
          <p:nvPr/>
        </p:nvSpPr>
        <p:spPr>
          <a:xfrm>
            <a:off x="3876675" y="656525"/>
            <a:ext cx="4823172" cy="5367431"/>
          </a:xfrm>
          <a:prstGeom prst="rect">
            <a:avLst/>
          </a:prstGeom>
        </p:spPr>
        <p:txBody>
          <a:bodyPr wrap="square">
            <a:spAutoFit/>
          </a:bodyPr>
          <a:lstStyle/>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Even better, members also gain free electronic access to our existing education resources—</a:t>
            </a:r>
            <a:r>
              <a:rPr lang="en-US" sz="1200" dirty="0">
                <a:solidFill>
                  <a:schemeClr val="tx1">
                    <a:lumMod val="65000"/>
                    <a:lumOff val="35000"/>
                  </a:schemeClr>
                </a:solidFill>
                <a:latin typeface="Source Sans Pro Light" panose="020B0403030403020204" pitchFamily="34" charset="77"/>
              </a:rPr>
              <a:t>a </a:t>
            </a:r>
            <a:r>
              <a:rPr lang="en-US" sz="1400" dirty="0">
                <a:solidFill>
                  <a:schemeClr val="tx1">
                    <a:lumMod val="65000"/>
                    <a:lumOff val="35000"/>
                  </a:schemeClr>
                </a:solidFill>
                <a:latin typeface="Source Sans Pro" panose="020B0503030403020204" pitchFamily="34" charset="77"/>
              </a:rPr>
              <a:t>$500+ value.</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We also provide our members with additional benefits, including a secure internal e-mail tool; membership cards for discounts from Business Legacy Partners; and an opportunity, after a free </a:t>
            </a:r>
            <a:br>
              <a:rPr lang="en-US" sz="1400" dirty="0">
                <a:solidFill>
                  <a:schemeClr val="tx1">
                    <a:lumMod val="65000"/>
                    <a:lumOff val="35000"/>
                  </a:schemeClr>
                </a:solidFill>
                <a:latin typeface="Source Sans Pro Light" panose="020B0403030403020204" pitchFamily="34" charset="77"/>
              </a:rPr>
            </a:br>
            <a:r>
              <a:rPr lang="en-US" sz="1400" dirty="0">
                <a:solidFill>
                  <a:schemeClr val="tx1">
                    <a:lumMod val="65000"/>
                    <a:lumOff val="35000"/>
                  </a:schemeClr>
                </a:solidFill>
                <a:latin typeface="Source Sans Pro Light" panose="020B0403030403020204" pitchFamily="34" charset="77"/>
              </a:rPr>
              <a:t>3-month trial, to subscribe to our Social Legacy Network.</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We put an extra focus on getting students involved in the legacy recording process—seeing it as a key component of an effective social studies education—and another way for students to learn writing skills and earn service-learning credits.  </a:t>
            </a:r>
          </a:p>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Helping others create and enhance a legacy story is an intergenerational bonding experience; it also demonstrates  to prospective employers and postsecondary institutions the strength of a student’s character and his or her appreciation for how volunteerism benefits a community.</a:t>
            </a:r>
          </a:p>
        </p:txBody>
      </p:sp>
      <p:pic>
        <p:nvPicPr>
          <p:cNvPr id="4" name="Picture 3">
            <a:extLst>
              <a:ext uri="{FF2B5EF4-FFF2-40B4-BE49-F238E27FC236}">
                <a16:creationId xmlns:a16="http://schemas.microsoft.com/office/drawing/2014/main" id="{3228C4C6-7021-BC4F-A994-02279E8B130C}"/>
              </a:ext>
            </a:extLst>
          </p:cNvPr>
          <p:cNvPicPr>
            <a:picLocks noChangeAspect="1"/>
          </p:cNvPicPr>
          <p:nvPr/>
        </p:nvPicPr>
        <p:blipFill>
          <a:blip r:embed="rId2"/>
          <a:stretch>
            <a:fillRect/>
          </a:stretch>
        </p:blipFill>
        <p:spPr>
          <a:xfrm>
            <a:off x="0" y="0"/>
            <a:ext cx="3429000" cy="6858000"/>
          </a:xfrm>
          <a:prstGeom prst="rect">
            <a:avLst/>
          </a:prstGeom>
        </p:spPr>
      </p:pic>
    </p:spTree>
    <p:extLst>
      <p:ext uri="{BB962C8B-B14F-4D97-AF65-F5344CB8AC3E}">
        <p14:creationId xmlns:p14="http://schemas.microsoft.com/office/powerpoint/2010/main" val="2972243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9F7CAA-6BCE-3845-9069-4D6AF235AF01}"/>
              </a:ext>
            </a:extLst>
          </p:cNvPr>
          <p:cNvSpPr/>
          <p:nvPr/>
        </p:nvSpPr>
        <p:spPr>
          <a:xfrm>
            <a:off x="534480" y="494522"/>
            <a:ext cx="4650632" cy="584775"/>
          </a:xfrm>
          <a:prstGeom prst="rect">
            <a:avLst/>
          </a:prstGeom>
        </p:spPr>
        <p:txBody>
          <a:bodyPr wrap="none">
            <a:spAutoFit/>
          </a:bodyPr>
          <a:lstStyle/>
          <a:p>
            <a:r>
              <a:rPr lang="en-US" sz="3200" b="1" dirty="0">
                <a:solidFill>
                  <a:srgbClr val="B61E51"/>
                </a:solidFill>
                <a:latin typeface="Source Sans Pro Light" panose="020B0403030403020204" pitchFamily="34" charset="77"/>
              </a:rPr>
              <a:t>Membership</a:t>
            </a:r>
            <a:r>
              <a:rPr lang="en" sz="3200" dirty="0">
                <a:solidFill>
                  <a:srgbClr val="B61E51"/>
                </a:solidFill>
                <a:latin typeface="Source Sans Pro Light" panose="020B0403030403020204" pitchFamily="34" charset="77"/>
              </a:rPr>
              <a:t> </a:t>
            </a:r>
            <a:r>
              <a:rPr lang="en-US" sz="3200" b="1" dirty="0">
                <a:solidFill>
                  <a:srgbClr val="B61E51"/>
                </a:solidFill>
                <a:latin typeface="Source Sans Pro Light" panose="020B0403030403020204" pitchFamily="34" charset="77"/>
              </a:rPr>
              <a:t>Opportunities</a:t>
            </a:r>
            <a:endParaRPr lang="en-US" sz="3200" b="1" dirty="0">
              <a:solidFill>
                <a:srgbClr val="B61E51"/>
              </a:solidFill>
              <a:latin typeface="Source Sans Pro" panose="020B0503030403020204" pitchFamily="34" charset="77"/>
            </a:endParaRPr>
          </a:p>
        </p:txBody>
      </p:sp>
      <p:sp>
        <p:nvSpPr>
          <p:cNvPr id="3" name="Rectangle 2">
            <a:extLst>
              <a:ext uri="{FF2B5EF4-FFF2-40B4-BE49-F238E27FC236}">
                <a16:creationId xmlns:a16="http://schemas.microsoft.com/office/drawing/2014/main" id="{07DC5321-33F5-1F43-AD59-93A62DFAE2DB}"/>
              </a:ext>
            </a:extLst>
          </p:cNvPr>
          <p:cNvSpPr/>
          <p:nvPr/>
        </p:nvSpPr>
        <p:spPr>
          <a:xfrm>
            <a:off x="555420" y="378091"/>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grpSp>
        <p:nvGrpSpPr>
          <p:cNvPr id="16" name="Group 15">
            <a:extLst>
              <a:ext uri="{FF2B5EF4-FFF2-40B4-BE49-F238E27FC236}">
                <a16:creationId xmlns:a16="http://schemas.microsoft.com/office/drawing/2014/main" id="{F46F8E99-CD28-489F-8031-9BB97316CAA1}"/>
              </a:ext>
            </a:extLst>
          </p:cNvPr>
          <p:cNvGrpSpPr/>
          <p:nvPr/>
        </p:nvGrpSpPr>
        <p:grpSpPr>
          <a:xfrm>
            <a:off x="545798" y="1424543"/>
            <a:ext cx="8058049" cy="5335715"/>
            <a:chOff x="555421" y="1326979"/>
            <a:chExt cx="8058049" cy="5221527"/>
          </a:xfrm>
        </p:grpSpPr>
        <p:grpSp>
          <p:nvGrpSpPr>
            <p:cNvPr id="17" name="Group 16">
              <a:extLst>
                <a:ext uri="{FF2B5EF4-FFF2-40B4-BE49-F238E27FC236}">
                  <a16:creationId xmlns:a16="http://schemas.microsoft.com/office/drawing/2014/main" id="{18FCE058-12B0-4A28-B3EF-334E2F249AE9}"/>
                </a:ext>
              </a:extLst>
            </p:cNvPr>
            <p:cNvGrpSpPr/>
            <p:nvPr/>
          </p:nvGrpSpPr>
          <p:grpSpPr>
            <a:xfrm>
              <a:off x="4736414" y="1326979"/>
              <a:ext cx="3877056" cy="5175504"/>
              <a:chOff x="4712100" y="1937442"/>
              <a:chExt cx="3690655" cy="4994287"/>
            </a:xfrm>
          </p:grpSpPr>
          <p:sp>
            <p:nvSpPr>
              <p:cNvPr id="26" name="Rectangle 25">
                <a:extLst>
                  <a:ext uri="{FF2B5EF4-FFF2-40B4-BE49-F238E27FC236}">
                    <a16:creationId xmlns:a16="http://schemas.microsoft.com/office/drawing/2014/main" id="{0E26041C-AC65-4765-8DF8-1667E4D1FCC6}"/>
                  </a:ext>
                </a:extLst>
              </p:cNvPr>
              <p:cNvSpPr/>
              <p:nvPr/>
            </p:nvSpPr>
            <p:spPr>
              <a:xfrm>
                <a:off x="4712100" y="1937442"/>
                <a:ext cx="3690655" cy="4994287"/>
              </a:xfrm>
              <a:prstGeom prst="rect">
                <a:avLst/>
              </a:prstGeom>
              <a:solidFill>
                <a:srgbClr val="F1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9BD6EB11-5BBA-421D-8636-3059CC48F72B}"/>
                  </a:ext>
                </a:extLst>
              </p:cNvPr>
              <p:cNvSpPr/>
              <p:nvPr/>
            </p:nvSpPr>
            <p:spPr>
              <a:xfrm>
                <a:off x="5408941" y="2105997"/>
                <a:ext cx="2203277" cy="665393"/>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Social Legacy Network subscription (optional),</a:t>
                </a:r>
              </a:p>
            </p:txBody>
          </p:sp>
          <p:sp>
            <p:nvSpPr>
              <p:cNvPr id="28" name="Rectangle 27">
                <a:extLst>
                  <a:ext uri="{FF2B5EF4-FFF2-40B4-BE49-F238E27FC236}">
                    <a16:creationId xmlns:a16="http://schemas.microsoft.com/office/drawing/2014/main" id="{E8BE36AD-B8A4-4241-81FD-D2B9169EAA06}"/>
                  </a:ext>
                </a:extLst>
              </p:cNvPr>
              <p:cNvSpPr/>
              <p:nvPr/>
            </p:nvSpPr>
            <p:spPr>
              <a:xfrm>
                <a:off x="5317964" y="3435653"/>
                <a:ext cx="2554741" cy="360217"/>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after a free, 3-month trial:</a:t>
                </a:r>
              </a:p>
            </p:txBody>
          </p:sp>
          <p:sp>
            <p:nvSpPr>
              <p:cNvPr id="29" name="Rectangle 28">
                <a:extLst>
                  <a:ext uri="{FF2B5EF4-FFF2-40B4-BE49-F238E27FC236}">
                    <a16:creationId xmlns:a16="http://schemas.microsoft.com/office/drawing/2014/main" id="{50F31D24-78AB-48E2-8BC4-377BB1C718D6}"/>
                  </a:ext>
                </a:extLst>
              </p:cNvPr>
              <p:cNvSpPr/>
              <p:nvPr/>
            </p:nvSpPr>
            <p:spPr>
              <a:xfrm>
                <a:off x="5199167" y="2732489"/>
                <a:ext cx="2622833" cy="801900"/>
              </a:xfrm>
              <a:prstGeom prst="rect">
                <a:avLst/>
              </a:prstGeom>
            </p:spPr>
            <p:txBody>
              <a:bodyPr wrap="none">
                <a:spAutoFit/>
              </a:bodyPr>
              <a:lstStyle/>
              <a:p>
                <a:pPr algn="ctr"/>
                <a:r>
                  <a:rPr lang="en" sz="4800" baseline="30000" dirty="0">
                    <a:solidFill>
                      <a:srgbClr val="B61E51"/>
                    </a:solidFill>
                    <a:latin typeface="Source Sans Pro" panose="020B0503030403020204" pitchFamily="34" charset="77"/>
                  </a:rPr>
                  <a:t>$</a:t>
                </a:r>
                <a:r>
                  <a:rPr lang="en" sz="4800" dirty="0">
                    <a:solidFill>
                      <a:srgbClr val="B61E51"/>
                    </a:solidFill>
                    <a:latin typeface="Source Sans Pro" panose="020B0503030403020204" pitchFamily="34" charset="77"/>
                  </a:rPr>
                  <a:t>4 </a:t>
                </a:r>
                <a:r>
                  <a:rPr lang="en" sz="4800" baseline="30000" dirty="0">
                    <a:solidFill>
                      <a:srgbClr val="B61E51"/>
                    </a:solidFill>
                    <a:latin typeface="Source Sans Pro" panose="020B0503030403020204" pitchFamily="34" charset="77"/>
                  </a:rPr>
                  <a:t>per month</a:t>
                </a:r>
                <a:endParaRPr lang="en-US" sz="4800" baseline="30000" dirty="0">
                  <a:solidFill>
                    <a:srgbClr val="B61E51"/>
                  </a:solidFill>
                </a:endParaRPr>
              </a:p>
            </p:txBody>
          </p:sp>
        </p:grpSp>
        <p:grpSp>
          <p:nvGrpSpPr>
            <p:cNvPr id="19" name="Group 18">
              <a:extLst>
                <a:ext uri="{FF2B5EF4-FFF2-40B4-BE49-F238E27FC236}">
                  <a16:creationId xmlns:a16="http://schemas.microsoft.com/office/drawing/2014/main" id="{96293823-1BCB-4067-A93D-183A5D3666CA}"/>
                </a:ext>
              </a:extLst>
            </p:cNvPr>
            <p:cNvGrpSpPr/>
            <p:nvPr/>
          </p:nvGrpSpPr>
          <p:grpSpPr>
            <a:xfrm>
              <a:off x="555421" y="1369498"/>
              <a:ext cx="3876480" cy="5179008"/>
              <a:chOff x="555421" y="1949388"/>
              <a:chExt cx="3876480" cy="5044555"/>
            </a:xfrm>
          </p:grpSpPr>
          <p:sp>
            <p:nvSpPr>
              <p:cNvPr id="21" name="Rectangle 20">
                <a:extLst>
                  <a:ext uri="{FF2B5EF4-FFF2-40B4-BE49-F238E27FC236}">
                    <a16:creationId xmlns:a16="http://schemas.microsoft.com/office/drawing/2014/main" id="{93B07CAD-2649-4B34-B5A6-559721D84E49}"/>
                  </a:ext>
                </a:extLst>
              </p:cNvPr>
              <p:cNvSpPr/>
              <p:nvPr/>
            </p:nvSpPr>
            <p:spPr>
              <a:xfrm>
                <a:off x="555421" y="1949388"/>
                <a:ext cx="3876480" cy="5044555"/>
              </a:xfrm>
              <a:prstGeom prst="rect">
                <a:avLst/>
              </a:prstGeom>
              <a:solidFill>
                <a:srgbClr val="F1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8773BB8-B675-4872-A682-19E9E6A5DBEA}"/>
                  </a:ext>
                </a:extLst>
              </p:cNvPr>
              <p:cNvSpPr/>
              <p:nvPr/>
            </p:nvSpPr>
            <p:spPr>
              <a:xfrm>
                <a:off x="1276350" y="2112211"/>
                <a:ext cx="2605285" cy="979675"/>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A one-time, tax-deductible Americans All membership fee of :</a:t>
                </a:r>
              </a:p>
            </p:txBody>
          </p:sp>
          <p:sp>
            <p:nvSpPr>
              <p:cNvPr id="24" name="Rectangle 23">
                <a:extLst>
                  <a:ext uri="{FF2B5EF4-FFF2-40B4-BE49-F238E27FC236}">
                    <a16:creationId xmlns:a16="http://schemas.microsoft.com/office/drawing/2014/main" id="{A4530441-4DBE-4346-B266-03DE7C5DA490}"/>
                  </a:ext>
                </a:extLst>
              </p:cNvPr>
              <p:cNvSpPr/>
              <p:nvPr/>
            </p:nvSpPr>
            <p:spPr>
              <a:xfrm>
                <a:off x="2085310" y="2701544"/>
                <a:ext cx="1000595" cy="809424"/>
              </a:xfrm>
              <a:prstGeom prst="rect">
                <a:avLst/>
              </a:prstGeom>
            </p:spPr>
            <p:txBody>
              <a:bodyPr wrap="none">
                <a:spAutoFit/>
              </a:bodyPr>
              <a:lstStyle/>
              <a:p>
                <a:pPr algn="ctr"/>
                <a:r>
                  <a:rPr lang="en" sz="4800" baseline="30000" dirty="0">
                    <a:solidFill>
                      <a:srgbClr val="B61E51"/>
                    </a:solidFill>
                    <a:latin typeface="Source Sans Pro" panose="020B0503030403020204" pitchFamily="34" charset="77"/>
                  </a:rPr>
                  <a:t>$</a:t>
                </a:r>
                <a:r>
                  <a:rPr lang="en" sz="4800" dirty="0">
                    <a:solidFill>
                      <a:srgbClr val="B61E51"/>
                    </a:solidFill>
                    <a:latin typeface="Source Sans Pro" panose="020B0503030403020204" pitchFamily="34" charset="77"/>
                  </a:rPr>
                  <a:t>49</a:t>
                </a:r>
                <a:endParaRPr lang="en-US" sz="4800" dirty="0">
                  <a:solidFill>
                    <a:srgbClr val="B61E51"/>
                  </a:solidFill>
                </a:endParaRPr>
              </a:p>
            </p:txBody>
          </p:sp>
          <p:sp>
            <p:nvSpPr>
              <p:cNvPr id="25" name="Rectangle 24">
                <a:extLst>
                  <a:ext uri="{FF2B5EF4-FFF2-40B4-BE49-F238E27FC236}">
                    <a16:creationId xmlns:a16="http://schemas.microsoft.com/office/drawing/2014/main" id="{BBAB546A-D8B5-4FE5-891F-BFB16D21B21D}"/>
                  </a:ext>
                </a:extLst>
              </p:cNvPr>
              <p:cNvSpPr/>
              <p:nvPr/>
            </p:nvSpPr>
            <p:spPr>
              <a:xfrm>
                <a:off x="895449" y="3693909"/>
                <a:ext cx="3432682" cy="2901253"/>
              </a:xfrm>
              <a:prstGeom prst="rect">
                <a:avLst/>
              </a:prstGeom>
            </p:spPr>
            <p:txBody>
              <a:bodyPr wrap="square">
                <a:spAutoFit/>
              </a:bodyPr>
              <a:lstStyle/>
              <a:p>
                <a:pPr>
                  <a:lnSpc>
                    <a:spcPct val="150000"/>
                  </a:lnSpc>
                  <a:spcAft>
                    <a:spcPts val="1200"/>
                  </a:spcAft>
                  <a:buClr>
                    <a:schemeClr val="dk1"/>
                  </a:buClr>
                  <a:buSzPts val="1100"/>
                </a:pPr>
                <a:r>
                  <a:rPr lang="en-US" sz="1600" dirty="0">
                    <a:solidFill>
                      <a:schemeClr val="tx1">
                        <a:lumMod val="65000"/>
                        <a:lumOff val="35000"/>
                      </a:schemeClr>
                    </a:solidFill>
                    <a:latin typeface="Source Sans Pro Light" panose="020B0403030403020204" pitchFamily="34" charset="77"/>
                  </a:rPr>
                  <a:t>   (</a:t>
                </a:r>
                <a:r>
                  <a:rPr lang="en-US" b="1" dirty="0">
                    <a:solidFill>
                      <a:srgbClr val="B61E51"/>
                    </a:solidFill>
                    <a:latin typeface="Source Sans Pro Light" panose="020B0403030403020204" pitchFamily="34" charset="77"/>
                  </a:rPr>
                  <a:t>$24.50 </a:t>
                </a:r>
                <a:r>
                  <a:rPr lang="en-US" sz="1400" dirty="0">
                    <a:solidFill>
                      <a:schemeClr val="tx1">
                        <a:lumMod val="65000"/>
                        <a:lumOff val="35000"/>
                      </a:schemeClr>
                    </a:solidFill>
                    <a:latin typeface="Source Sans Pro Light" panose="020B0403030403020204" pitchFamily="34" charset="77"/>
                  </a:rPr>
                  <a:t>with a school, library or historical</a:t>
                </a:r>
                <a:br>
                  <a:rPr lang="en-US" sz="1400" dirty="0">
                    <a:solidFill>
                      <a:schemeClr val="tx1">
                        <a:lumMod val="65000"/>
                        <a:lumOff val="35000"/>
                      </a:schemeClr>
                    </a:solidFill>
                    <a:latin typeface="Source Sans Pro Light" panose="020B0403030403020204" pitchFamily="34" charset="77"/>
                  </a:rPr>
                </a:br>
                <a:r>
                  <a:rPr lang="en-US" sz="1400" dirty="0">
                    <a:solidFill>
                      <a:schemeClr val="tx1">
                        <a:lumMod val="65000"/>
                        <a:lumOff val="35000"/>
                      </a:schemeClr>
                    </a:solidFill>
                    <a:latin typeface="Source Sans Pro Light" panose="020B0403030403020204" pitchFamily="34" charset="77"/>
                  </a:rPr>
                  <a:t>        society legacy partner discount code):</a:t>
                </a:r>
              </a:p>
              <a:p>
                <a:pPr marL="18288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Enables a member to record, share and archive his or her legacy story and provides a free opportunity for another individual to create his or her legacy story. </a:t>
                </a:r>
              </a:p>
              <a:p>
                <a:pPr marL="182880" lvl="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Provides free electronic access to our existing education resources.</a:t>
                </a:r>
              </a:p>
            </p:txBody>
          </p:sp>
        </p:grpSp>
      </p:grpSp>
      <p:sp>
        <p:nvSpPr>
          <p:cNvPr id="31" name="Rectangle 30">
            <a:extLst>
              <a:ext uri="{FF2B5EF4-FFF2-40B4-BE49-F238E27FC236}">
                <a16:creationId xmlns:a16="http://schemas.microsoft.com/office/drawing/2014/main" id="{31EF66A0-5714-475E-B776-CC38D437A670}"/>
              </a:ext>
            </a:extLst>
          </p:cNvPr>
          <p:cNvSpPr/>
          <p:nvPr/>
        </p:nvSpPr>
        <p:spPr>
          <a:xfrm>
            <a:off x="5073373" y="3615958"/>
            <a:ext cx="3273926" cy="1828001"/>
          </a:xfrm>
          <a:prstGeom prst="rect">
            <a:avLst/>
          </a:prstGeom>
        </p:spPr>
        <p:txBody>
          <a:bodyPr wrap="square">
            <a:spAutoFit/>
          </a:bodyPr>
          <a:lstStyle/>
          <a:p>
            <a:pPr marL="182880" lvl="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Provides electronic </a:t>
            </a:r>
            <a:r>
              <a:rPr lang="en-US" sz="1400" dirty="0">
                <a:solidFill>
                  <a:schemeClr val="tx1">
                    <a:lumMod val="65000"/>
                    <a:lumOff val="35000"/>
                  </a:schemeClr>
                </a:solidFill>
                <a:latin typeface="Source Sans Pro Light" panose="020B0403030403020204" pitchFamily="34" charset="0"/>
              </a:rPr>
              <a:t>access to several </a:t>
            </a:r>
            <a:r>
              <a:rPr lang="en-US" sz="1400" dirty="0">
                <a:solidFill>
                  <a:schemeClr val="tx1">
                    <a:lumMod val="65000"/>
                    <a:lumOff val="35000"/>
                  </a:schemeClr>
                </a:solidFill>
                <a:latin typeface="Source Sans Pro Light" panose="020B0403030403020204" pitchFamily="34" charset="77"/>
              </a:rPr>
              <a:t>additional education benefits.</a:t>
            </a:r>
          </a:p>
          <a:p>
            <a:pPr marL="182880" lvl="0" indent="-182880">
              <a:lnSpc>
                <a:spcPct val="150000"/>
              </a:lnSpc>
              <a:spcAft>
                <a:spcPts val="12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0"/>
              </a:rPr>
              <a:t>Activates membership cards to receive discounts on products and services from Business Legacy Partners.</a:t>
            </a:r>
          </a:p>
        </p:txBody>
      </p:sp>
      <p:cxnSp>
        <p:nvCxnSpPr>
          <p:cNvPr id="6" name="Straight Arrow Connector 5">
            <a:extLst>
              <a:ext uri="{FF2B5EF4-FFF2-40B4-BE49-F238E27FC236}">
                <a16:creationId xmlns:a16="http://schemas.microsoft.com/office/drawing/2014/main" id="{795582F7-A33C-45DC-BD75-89ACCC385C37}"/>
              </a:ext>
            </a:extLst>
          </p:cNvPr>
          <p:cNvCxnSpPr>
            <a:cxnSpLocks/>
          </p:cNvCxnSpPr>
          <p:nvPr/>
        </p:nvCxnSpPr>
        <p:spPr>
          <a:xfrm flipH="1">
            <a:off x="1754650" y="2349186"/>
            <a:ext cx="1321632" cy="1065819"/>
          </a:xfrm>
          <a:prstGeom prst="straightConnector1">
            <a:avLst/>
          </a:prstGeom>
          <a:ln w="15875">
            <a:solidFill>
              <a:srgbClr val="B61E5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631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9F7CAA-6BCE-3845-9069-4D6AF235AF01}"/>
              </a:ext>
            </a:extLst>
          </p:cNvPr>
          <p:cNvSpPr/>
          <p:nvPr/>
        </p:nvSpPr>
        <p:spPr>
          <a:xfrm>
            <a:off x="534480" y="494522"/>
            <a:ext cx="6574236" cy="584775"/>
          </a:xfrm>
          <a:prstGeom prst="rect">
            <a:avLst/>
          </a:prstGeom>
        </p:spPr>
        <p:txBody>
          <a:bodyPr wrap="none">
            <a:spAutoFit/>
          </a:bodyPr>
          <a:lstStyle/>
          <a:p>
            <a:r>
              <a:rPr lang="en-US" sz="3200" b="1" dirty="0">
                <a:solidFill>
                  <a:srgbClr val="B61E51"/>
                </a:solidFill>
                <a:latin typeface="Source Sans Pro Light" panose="020B0403030403020204" pitchFamily="34" charset="77"/>
              </a:rPr>
              <a:t>Membership</a:t>
            </a:r>
            <a:r>
              <a:rPr lang="en" sz="3200" b="1" dirty="0">
                <a:solidFill>
                  <a:srgbClr val="B61E51"/>
                </a:solidFill>
                <a:latin typeface="Source Sans Pro Light" panose="020B0403030403020204" pitchFamily="34" charset="77"/>
              </a:rPr>
              <a:t> </a:t>
            </a:r>
            <a:r>
              <a:rPr lang="en-US" sz="3200" b="1" dirty="0">
                <a:solidFill>
                  <a:srgbClr val="B61E51"/>
                </a:solidFill>
                <a:latin typeface="Source Sans Pro Light" panose="020B0403030403020204" pitchFamily="34" charset="77"/>
              </a:rPr>
              <a:t>Opportunities</a:t>
            </a:r>
            <a:r>
              <a:rPr lang="en" sz="3200" b="1" dirty="0">
                <a:solidFill>
                  <a:srgbClr val="B61E51"/>
                </a:solidFill>
                <a:latin typeface="Source Sans Pro Light" panose="020B0403030403020204" pitchFamily="34" charset="77"/>
              </a:rPr>
              <a:t>,</a:t>
            </a:r>
            <a:r>
              <a:rPr lang="en" sz="3200" dirty="0">
                <a:solidFill>
                  <a:srgbClr val="B61E51"/>
                </a:solidFill>
                <a:latin typeface="Source Sans Pro Light" panose="020B0403030403020204" pitchFamily="34" charset="77"/>
              </a:rPr>
              <a:t> </a:t>
            </a:r>
            <a:r>
              <a:rPr lang="en-US" sz="3200" dirty="0">
                <a:solidFill>
                  <a:srgbClr val="B61E51"/>
                </a:solidFill>
                <a:latin typeface="Source Sans Pro Light" panose="020B0403030403020204" pitchFamily="34" charset="77"/>
              </a:rPr>
              <a:t>Continued</a:t>
            </a:r>
            <a:endParaRPr lang="en-US" sz="3200" b="1" dirty="0">
              <a:solidFill>
                <a:srgbClr val="B61E51"/>
              </a:solidFill>
              <a:latin typeface="Source Sans Pro" panose="020B0503030403020204" pitchFamily="34" charset="77"/>
            </a:endParaRPr>
          </a:p>
        </p:txBody>
      </p:sp>
      <p:sp>
        <p:nvSpPr>
          <p:cNvPr id="3" name="Rectangle 2">
            <a:extLst>
              <a:ext uri="{FF2B5EF4-FFF2-40B4-BE49-F238E27FC236}">
                <a16:creationId xmlns:a16="http://schemas.microsoft.com/office/drawing/2014/main" id="{07DC5321-33F5-1F43-AD59-93A62DFAE2DB}"/>
              </a:ext>
            </a:extLst>
          </p:cNvPr>
          <p:cNvSpPr/>
          <p:nvPr/>
        </p:nvSpPr>
        <p:spPr>
          <a:xfrm>
            <a:off x="555420" y="378091"/>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26" name="Rectangle 25">
            <a:extLst>
              <a:ext uri="{FF2B5EF4-FFF2-40B4-BE49-F238E27FC236}">
                <a16:creationId xmlns:a16="http://schemas.microsoft.com/office/drawing/2014/main" id="{0E26041C-AC65-4765-8DF8-1667E4D1FCC6}"/>
              </a:ext>
            </a:extLst>
          </p:cNvPr>
          <p:cNvSpPr/>
          <p:nvPr/>
        </p:nvSpPr>
        <p:spPr>
          <a:xfrm>
            <a:off x="4726791" y="1472184"/>
            <a:ext cx="4190872" cy="5288695"/>
          </a:xfrm>
          <a:prstGeom prst="rect">
            <a:avLst/>
          </a:prstGeom>
          <a:solidFill>
            <a:srgbClr val="F1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3B07CAD-2649-4B34-B5A6-559721D84E49}"/>
              </a:ext>
            </a:extLst>
          </p:cNvPr>
          <p:cNvSpPr/>
          <p:nvPr/>
        </p:nvSpPr>
        <p:spPr>
          <a:xfrm>
            <a:off x="353084" y="1467992"/>
            <a:ext cx="4187952" cy="5285232"/>
          </a:xfrm>
          <a:prstGeom prst="rect">
            <a:avLst/>
          </a:prstGeom>
          <a:solidFill>
            <a:srgbClr val="F1F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8773BB8-B675-4872-A682-19E9E6A5DBEA}"/>
              </a:ext>
            </a:extLst>
          </p:cNvPr>
          <p:cNvSpPr/>
          <p:nvPr/>
        </p:nvSpPr>
        <p:spPr>
          <a:xfrm>
            <a:off x="796705" y="1611652"/>
            <a:ext cx="3455701" cy="1027782"/>
          </a:xfrm>
          <a:prstGeom prst="rect">
            <a:avLst/>
          </a:prstGeom>
        </p:spPr>
        <p:txBody>
          <a:bodyPr wrap="square">
            <a:spAutoFit/>
          </a:bodyPr>
          <a:lstStyle/>
          <a:p>
            <a:pPr lvl="0" algn="ctr">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Owners and operators of small businesses or practices can join Americans All for a </a:t>
            </a:r>
            <a:br>
              <a:rPr lang="en-US" sz="1400" dirty="0">
                <a:solidFill>
                  <a:schemeClr val="tx1">
                    <a:lumMod val="65000"/>
                    <a:lumOff val="35000"/>
                  </a:schemeClr>
                </a:solidFill>
                <a:latin typeface="Source Sans Pro Light" panose="020B0403030403020204" pitchFamily="34" charset="77"/>
              </a:rPr>
            </a:br>
            <a:r>
              <a:rPr lang="en-US" sz="1400" dirty="0">
                <a:solidFill>
                  <a:schemeClr val="tx1">
                    <a:lumMod val="65000"/>
                    <a:lumOff val="35000"/>
                  </a:schemeClr>
                </a:solidFill>
                <a:latin typeface="Source Sans Pro Light" panose="020B0403030403020204" pitchFamily="34" charset="77"/>
              </a:rPr>
              <a:t>6-month renewable membership fee of just</a:t>
            </a:r>
          </a:p>
        </p:txBody>
      </p:sp>
      <p:sp>
        <p:nvSpPr>
          <p:cNvPr id="24" name="Rectangle 23">
            <a:extLst>
              <a:ext uri="{FF2B5EF4-FFF2-40B4-BE49-F238E27FC236}">
                <a16:creationId xmlns:a16="http://schemas.microsoft.com/office/drawing/2014/main" id="{A4530441-4DBE-4346-B266-03DE7C5DA490}"/>
              </a:ext>
            </a:extLst>
          </p:cNvPr>
          <p:cNvSpPr/>
          <p:nvPr/>
        </p:nvSpPr>
        <p:spPr>
          <a:xfrm>
            <a:off x="2046907" y="2697066"/>
            <a:ext cx="1000594" cy="830997"/>
          </a:xfrm>
          <a:prstGeom prst="rect">
            <a:avLst/>
          </a:prstGeom>
        </p:spPr>
        <p:txBody>
          <a:bodyPr wrap="none">
            <a:spAutoFit/>
          </a:bodyPr>
          <a:lstStyle/>
          <a:p>
            <a:pPr algn="ctr"/>
            <a:r>
              <a:rPr lang="en" sz="4800" baseline="30000" dirty="0">
                <a:solidFill>
                  <a:srgbClr val="B61E51"/>
                </a:solidFill>
                <a:latin typeface="Source Sans Pro" panose="020B0503030403020204" pitchFamily="34" charset="77"/>
              </a:rPr>
              <a:t>$</a:t>
            </a:r>
            <a:r>
              <a:rPr lang="en" sz="4800" dirty="0">
                <a:solidFill>
                  <a:srgbClr val="B61E51"/>
                </a:solidFill>
                <a:latin typeface="Source Sans Pro" panose="020B0503030403020204" pitchFamily="34" charset="77"/>
              </a:rPr>
              <a:t>49</a:t>
            </a:r>
            <a:endParaRPr lang="en-US" sz="4800" dirty="0">
              <a:solidFill>
                <a:srgbClr val="B61E51"/>
              </a:solidFill>
            </a:endParaRPr>
          </a:p>
        </p:txBody>
      </p:sp>
      <p:sp>
        <p:nvSpPr>
          <p:cNvPr id="25" name="Rectangle 24">
            <a:extLst>
              <a:ext uri="{FF2B5EF4-FFF2-40B4-BE49-F238E27FC236}">
                <a16:creationId xmlns:a16="http://schemas.microsoft.com/office/drawing/2014/main" id="{BBAB546A-D8B5-4FE5-891F-BFB16D21B21D}"/>
              </a:ext>
            </a:extLst>
          </p:cNvPr>
          <p:cNvSpPr/>
          <p:nvPr/>
        </p:nvSpPr>
        <p:spPr>
          <a:xfrm>
            <a:off x="633743" y="3570979"/>
            <a:ext cx="3783467" cy="2951385"/>
          </a:xfrm>
          <a:prstGeom prst="rect">
            <a:avLst/>
          </a:prstGeom>
        </p:spPr>
        <p:txBody>
          <a:bodyPr wrap="square">
            <a:spAutoFit/>
          </a:bodyPr>
          <a:lstStyle/>
          <a:p>
            <a:pPr lvl="0">
              <a:lnSpc>
                <a:spcPct val="150000"/>
              </a:lnSpc>
              <a:spcAft>
                <a:spcPts val="1200"/>
              </a:spcAft>
              <a:buClr>
                <a:schemeClr val="dk1"/>
              </a:buClr>
              <a:buSzPts val="1100"/>
            </a:pPr>
            <a:r>
              <a:rPr lang="en-US" sz="1400" dirty="0">
                <a:solidFill>
                  <a:schemeClr val="tx1">
                    <a:lumMod val="65000"/>
                    <a:lumOff val="35000"/>
                  </a:schemeClr>
                </a:solidFill>
                <a:latin typeface="Source Sans Pro Light" panose="020B0403030403020204" pitchFamily="34" charset="77"/>
              </a:rPr>
              <a:t>For this fee, they:</a:t>
            </a:r>
          </a:p>
          <a:p>
            <a:pPr marL="164592" indent="-192024">
              <a:lnSpc>
                <a:spcPct val="150000"/>
              </a:lnSpc>
              <a:spcAft>
                <a:spcPts val="1200"/>
              </a:spcAft>
              <a:buClr>
                <a:srgbClr val="3333CC"/>
              </a:buClr>
              <a:buSzPct val="100000"/>
              <a:buFont typeface="Arial" panose="020B0604020202020204" pitchFamily="34" charset="0"/>
              <a:buChar char="•"/>
              <a:defRPr/>
            </a:pPr>
            <a:r>
              <a:rPr lang="en-US" sz="1400" dirty="0">
                <a:latin typeface="Source Sans Pro Light" panose="020B0403030403020204" pitchFamily="34" charset="0"/>
                <a:ea typeface="Source Sans Pro Light" panose="020B0403030403020204" pitchFamily="34" charset="0"/>
              </a:rPr>
              <a:t>Receive free home pages on our Web site—one for each location and in multiple languages, if desired—to share  information about their business or practice and advertise discounts for current and future Americans All members.</a:t>
            </a:r>
          </a:p>
          <a:p>
            <a:pPr marL="182880" lvl="0" indent="-182880">
              <a:lnSpc>
                <a:spcPct val="150000"/>
              </a:lnSpc>
              <a:spcAft>
                <a:spcPts val="1200"/>
              </a:spcAft>
              <a:buClr>
                <a:srgbClr val="214F9E"/>
              </a:buClr>
              <a:buSzPct val="100000"/>
              <a:buFont typeface="Arial" panose="020B0604020202020204" pitchFamily="34" charset="0"/>
              <a:buChar char="•"/>
            </a:pPr>
            <a:r>
              <a:rPr lang="en-US" sz="1400" dirty="0">
                <a:latin typeface="Source Sans Pro Light" panose="020B0403030403020204" pitchFamily="34" charset="0"/>
                <a:ea typeface="Source Sans Pro Light" panose="020B0403030403020204" pitchFamily="34" charset="0"/>
              </a:rPr>
              <a:t> Can develop co-marketing strategies with other Americans All Business Legacy Partners.</a:t>
            </a:r>
            <a:endParaRPr lang="en-US" sz="1400" dirty="0">
              <a:solidFill>
                <a:schemeClr val="tx1">
                  <a:lumMod val="65000"/>
                  <a:lumOff val="35000"/>
                </a:schemeClr>
              </a:solidFill>
              <a:latin typeface="Source Sans Pro Light" panose="020B0403030403020204" pitchFamily="34" charset="77"/>
            </a:endParaRPr>
          </a:p>
        </p:txBody>
      </p:sp>
      <p:sp>
        <p:nvSpPr>
          <p:cNvPr id="31" name="Rectangle 30">
            <a:extLst>
              <a:ext uri="{FF2B5EF4-FFF2-40B4-BE49-F238E27FC236}">
                <a16:creationId xmlns:a16="http://schemas.microsoft.com/office/drawing/2014/main" id="{31EF66A0-5714-475E-B776-CC38D437A670}"/>
              </a:ext>
            </a:extLst>
          </p:cNvPr>
          <p:cNvSpPr/>
          <p:nvPr/>
        </p:nvSpPr>
        <p:spPr>
          <a:xfrm>
            <a:off x="4807390" y="1578928"/>
            <a:ext cx="4110273" cy="5213543"/>
          </a:xfrm>
          <a:prstGeom prst="rect">
            <a:avLst/>
          </a:prstGeom>
        </p:spPr>
        <p:txBody>
          <a:bodyPr wrap="square">
            <a:spAutoFit/>
          </a:bodyPr>
          <a:lstStyle/>
          <a:p>
            <a:pPr marL="164592" indent="-192024">
              <a:lnSpc>
                <a:spcPct val="150000"/>
              </a:lnSpc>
              <a:spcAft>
                <a:spcPts val="1200"/>
              </a:spcAft>
              <a:buClr>
                <a:srgbClr val="3333CC"/>
              </a:buClr>
              <a:buSzPct val="100000"/>
              <a:buFont typeface="Arial" panose="020B0604020202020204" pitchFamily="34" charset="0"/>
              <a:buChar char="•"/>
              <a:defRPr/>
            </a:pPr>
            <a:r>
              <a:rPr lang="en-US" sz="1400" dirty="0">
                <a:latin typeface="Source Sans Pro Light" panose="020B0403030403020204" pitchFamily="34" charset="0"/>
                <a:ea typeface="Source Sans Pro Light" panose="020B0403030403020204" pitchFamily="34" charset="0"/>
              </a:rPr>
              <a:t>Get 2 free 7-digit Gift Codes (worth $49) to  publish stories on our Heritage Honor Roll. Every renewal includes two 7-digit Codes to gift to staff or family members.  </a:t>
            </a:r>
          </a:p>
          <a:p>
            <a:pPr marL="164592" indent="-192024">
              <a:lnSpc>
                <a:spcPct val="150000"/>
              </a:lnSpc>
              <a:spcAft>
                <a:spcPts val="1200"/>
              </a:spcAft>
              <a:buClr>
                <a:srgbClr val="3333CC"/>
              </a:buClr>
              <a:buSzPct val="100000"/>
              <a:buFont typeface="Arial" panose="020B0604020202020204" pitchFamily="34" charset="0"/>
              <a:buChar char="•"/>
              <a:defRPr/>
            </a:pPr>
            <a:r>
              <a:rPr lang="en-US" sz="1400" dirty="0">
                <a:latin typeface="Source Sans Pro Light" panose="020B0403030403020204" pitchFamily="34" charset="0"/>
                <a:ea typeface="Source Sans Pro Light" panose="020B0403030403020204" pitchFamily="34" charset="0"/>
              </a:rPr>
              <a:t>Host, on their home page(s), legacy stories that customers, clients and staff have published on our Heritage Honor Roll to provide further exposure for these stories. By doing so, a loyalty club is created or expanded for the business or practice to better connect with current and prospective customers and clients.</a:t>
            </a:r>
          </a:p>
          <a:p>
            <a:pPr marL="164592" indent="-192024">
              <a:lnSpc>
                <a:spcPct val="150000"/>
              </a:lnSpc>
              <a:spcAft>
                <a:spcPts val="1200"/>
              </a:spcAft>
              <a:buClr>
                <a:srgbClr val="3333CC"/>
              </a:buClr>
              <a:buSzPct val="100000"/>
              <a:buFont typeface="Arial" panose="020B0604020202020204" pitchFamily="34" charset="0"/>
              <a:buChar char="•"/>
              <a:defRPr/>
            </a:pPr>
            <a:r>
              <a:rPr lang="en-US" sz="1400" dirty="0">
                <a:latin typeface="Source Sans Pro Light" panose="020B0403030403020204" pitchFamily="34" charset="0"/>
                <a:ea typeface="Source Sans Pro Light" panose="020B0403030403020204" pitchFamily="34" charset="0"/>
              </a:rPr>
              <a:t>Are listed on both our Discounts and Legacy Partner landing pages, so Americans All members can identify Business Legacy Partners offering discounts on products and services.  </a:t>
            </a:r>
            <a:endParaRPr lang="en-US" sz="1400" dirty="0">
              <a:solidFill>
                <a:schemeClr val="tx1">
                  <a:lumMod val="65000"/>
                  <a:lumOff val="35000"/>
                </a:schemeClr>
              </a:solidFill>
              <a:latin typeface="Source Sans Pro Light" panose="020B0403030403020204" pitchFamily="34" charset="0"/>
              <a:ea typeface="Source Sans Pro Light" panose="020B0403030403020204" pitchFamily="34" charset="0"/>
            </a:endParaRPr>
          </a:p>
        </p:txBody>
      </p:sp>
    </p:spTree>
    <p:extLst>
      <p:ext uri="{BB962C8B-B14F-4D97-AF65-F5344CB8AC3E}">
        <p14:creationId xmlns:p14="http://schemas.microsoft.com/office/powerpoint/2010/main" val="1494208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7B52BD0-916E-4A71-BCCD-978D42CB10EB}"/>
              </a:ext>
            </a:extLst>
          </p:cNvPr>
          <p:cNvGrpSpPr/>
          <p:nvPr/>
        </p:nvGrpSpPr>
        <p:grpSpPr>
          <a:xfrm>
            <a:off x="4142232" y="429813"/>
            <a:ext cx="4757326" cy="6262292"/>
            <a:chOff x="4142232" y="429813"/>
            <a:chExt cx="4757326" cy="6262292"/>
          </a:xfrm>
        </p:grpSpPr>
        <p:sp>
          <p:nvSpPr>
            <p:cNvPr id="2" name="Rectangle 1">
              <a:extLst>
                <a:ext uri="{FF2B5EF4-FFF2-40B4-BE49-F238E27FC236}">
                  <a16:creationId xmlns:a16="http://schemas.microsoft.com/office/drawing/2014/main" id="{1A6D6415-A984-DE4E-82E1-99704D708470}"/>
                </a:ext>
              </a:extLst>
            </p:cNvPr>
            <p:cNvSpPr/>
            <p:nvPr/>
          </p:nvSpPr>
          <p:spPr>
            <a:xfrm>
              <a:off x="4375984" y="429813"/>
              <a:ext cx="4523574" cy="6262292"/>
            </a:xfrm>
            <a:prstGeom prst="rect">
              <a:avLst/>
            </a:prstGeom>
          </p:spPr>
          <p:txBody>
            <a:bodyPr wrap="square">
              <a:spAutoFit/>
            </a:bodyPr>
            <a:lstStyle/>
            <a:p>
              <a:pPr lvl="0">
                <a:lnSpc>
                  <a:spcPct val="140000"/>
                </a:lnSpc>
                <a:spcAft>
                  <a:spcPts val="1000"/>
                </a:spcAft>
                <a:buClr>
                  <a:schemeClr val="dk1"/>
                </a:buClr>
                <a:buSzPts val="1100"/>
              </a:pPr>
              <a:r>
                <a:rPr lang="en-US" sz="1400" dirty="0">
                  <a:solidFill>
                    <a:schemeClr val="tx1">
                      <a:lumMod val="65000"/>
                      <a:lumOff val="35000"/>
                    </a:schemeClr>
                  </a:solidFill>
                  <a:latin typeface="Source Sans Pro Light" panose="020B0403030403020204" pitchFamily="34" charset="77"/>
                </a:rPr>
                <a:t>Our market is significantly broader than most startups because we appeal to both people and groups wanting to record, share and archive their experiences and lessons learned. </a:t>
              </a:r>
            </a:p>
            <a:p>
              <a:pPr lvl="0">
                <a:lnSpc>
                  <a:spcPct val="140000"/>
                </a:lnSpc>
                <a:spcAft>
                  <a:spcPts val="1000"/>
                </a:spcAft>
                <a:buClr>
                  <a:schemeClr val="dk1"/>
                </a:buClr>
                <a:buSzPts val="1100"/>
              </a:pPr>
              <a:r>
                <a:rPr lang="en-US" sz="1400" dirty="0">
                  <a:solidFill>
                    <a:schemeClr val="tx1">
                      <a:lumMod val="65000"/>
                      <a:lumOff val="35000"/>
                    </a:schemeClr>
                  </a:solidFill>
                  <a:latin typeface="Source Sans Pro Light" panose="020B0403030403020204" pitchFamily="34" charset="77"/>
                </a:rPr>
                <a:t>Students researching and writing legacy stories about themselves—or doing so for others who are less technology-savvy—learn more about the ethnic and cultural groups that make up their community.  Students can then volunteer to earn service-learning credits.</a:t>
              </a:r>
            </a:p>
            <a:p>
              <a:pPr lvl="0">
                <a:lnSpc>
                  <a:spcPct val="140000"/>
                </a:lnSpc>
                <a:spcAft>
                  <a:spcPts val="1000"/>
                </a:spcAft>
                <a:buClr>
                  <a:schemeClr val="dk1"/>
                </a:buClr>
                <a:buSzPts val="1100"/>
              </a:pPr>
              <a:r>
                <a:rPr lang="en-US" sz="1400" dirty="0">
                  <a:solidFill>
                    <a:schemeClr val="tx1">
                      <a:lumMod val="65000"/>
                      <a:lumOff val="35000"/>
                    </a:schemeClr>
                  </a:solidFill>
                  <a:latin typeface="Source Sans Pro Light" panose="020B0403030403020204" pitchFamily="34" charset="77"/>
                </a:rPr>
                <a:t>Students helping seniors create their legacy story receive a free legacy story for themselves, and schools, libraries and historical societies participate for free.</a:t>
              </a:r>
            </a:p>
            <a:p>
              <a:pPr lvl="0">
                <a:lnSpc>
                  <a:spcPct val="140000"/>
                </a:lnSpc>
                <a:spcAft>
                  <a:spcPts val="1000"/>
                </a:spcAft>
                <a:buClr>
                  <a:schemeClr val="dk1"/>
                </a:buClr>
                <a:buSzPts val="1100"/>
              </a:pPr>
              <a:r>
                <a:rPr lang="en-US" sz="1400" dirty="0">
                  <a:solidFill>
                    <a:schemeClr val="tx1">
                      <a:lumMod val="65000"/>
                      <a:lumOff val="35000"/>
                    </a:schemeClr>
                  </a:solidFill>
                  <a:latin typeface="Source Sans Pro Light" panose="020B0403030403020204" pitchFamily="34" charset="77"/>
                </a:rPr>
                <a:t>Our secure internal e-mail tool is another important benefit.</a:t>
              </a:r>
            </a:p>
            <a:p>
              <a:pPr lvl="0">
                <a:lnSpc>
                  <a:spcPct val="140000"/>
                </a:lnSpc>
                <a:spcAft>
                  <a:spcPts val="1000"/>
                </a:spcAft>
                <a:buClr>
                  <a:schemeClr val="dk1"/>
                </a:buClr>
                <a:buSzPts val="1100"/>
              </a:pPr>
              <a:r>
                <a:rPr lang="en-US" sz="1400" dirty="0">
                  <a:solidFill>
                    <a:schemeClr val="tx1">
                      <a:lumMod val="65000"/>
                      <a:lumOff val="35000"/>
                    </a:schemeClr>
                  </a:solidFill>
                  <a:latin typeface="Source Sans Pro Light" panose="020B0403030403020204" pitchFamily="34" charset="77"/>
                </a:rPr>
                <a:t>Americans All appeals to both for-profit and nonprofit organizations.</a:t>
              </a:r>
            </a:p>
            <a:p>
              <a:pPr lvl="0">
                <a:lnSpc>
                  <a:spcPct val="140000"/>
                </a:lnSpc>
                <a:spcAft>
                  <a:spcPts val="1000"/>
                </a:spcAft>
                <a:buClr>
                  <a:schemeClr val="dk1"/>
                </a:buClr>
                <a:buSzPts val="1100"/>
              </a:pPr>
              <a:r>
                <a:rPr lang="en-US" sz="1400" dirty="0">
                  <a:solidFill>
                    <a:schemeClr val="tx1">
                      <a:lumMod val="65000"/>
                      <a:lumOff val="35000"/>
                    </a:schemeClr>
                  </a:solidFill>
                  <a:latin typeface="Source Sans Pro Light" panose="020B0403030403020204" pitchFamily="34" charset="77"/>
                </a:rPr>
                <a:t>A subscription to our Social Legacy Network, which provides even more benefits, is available only to members of Americans All.</a:t>
              </a:r>
            </a:p>
          </p:txBody>
        </p:sp>
        <p:grpSp>
          <p:nvGrpSpPr>
            <p:cNvPr id="9" name="Group 8">
              <a:extLst>
                <a:ext uri="{FF2B5EF4-FFF2-40B4-BE49-F238E27FC236}">
                  <a16:creationId xmlns:a16="http://schemas.microsoft.com/office/drawing/2014/main" id="{6F67251B-5EB3-4278-86ED-8E9E1FFA5EE9}"/>
                </a:ext>
              </a:extLst>
            </p:cNvPr>
            <p:cNvGrpSpPr/>
            <p:nvPr/>
          </p:nvGrpSpPr>
          <p:grpSpPr>
            <a:xfrm>
              <a:off x="4142232" y="576131"/>
              <a:ext cx="179433" cy="5269877"/>
              <a:chOff x="4142232" y="584840"/>
              <a:chExt cx="179433" cy="5269877"/>
            </a:xfrm>
          </p:grpSpPr>
          <p:pic>
            <p:nvPicPr>
              <p:cNvPr id="3" name="Graphic 2">
                <a:extLst>
                  <a:ext uri="{FF2B5EF4-FFF2-40B4-BE49-F238E27FC236}">
                    <a16:creationId xmlns:a16="http://schemas.microsoft.com/office/drawing/2014/main" id="{263B41CB-F3C4-754E-A6BA-A850F46CBA2D}"/>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149587" y="584840"/>
                <a:ext cx="172078" cy="172078"/>
              </a:xfrm>
              <a:prstGeom prst="rect">
                <a:avLst/>
              </a:prstGeom>
            </p:spPr>
          </p:pic>
          <p:pic>
            <p:nvPicPr>
              <p:cNvPr id="4" name="Graphic 3">
                <a:extLst>
                  <a:ext uri="{FF2B5EF4-FFF2-40B4-BE49-F238E27FC236}">
                    <a16:creationId xmlns:a16="http://schemas.microsoft.com/office/drawing/2014/main" id="{CB95920C-EE11-9F4C-9F8F-7C4201AE8D4E}"/>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149587" y="1914669"/>
                <a:ext cx="172078" cy="172078"/>
              </a:xfrm>
              <a:prstGeom prst="rect">
                <a:avLst/>
              </a:prstGeom>
            </p:spPr>
          </p:pic>
          <p:pic>
            <p:nvPicPr>
              <p:cNvPr id="5" name="Graphic 4">
                <a:extLst>
                  <a:ext uri="{FF2B5EF4-FFF2-40B4-BE49-F238E27FC236}">
                    <a16:creationId xmlns:a16="http://schemas.microsoft.com/office/drawing/2014/main" id="{6BC4209F-4240-B447-B30F-09E5C95F8A4E}"/>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149587" y="3519249"/>
                <a:ext cx="172078" cy="172078"/>
              </a:xfrm>
              <a:prstGeom prst="rect">
                <a:avLst/>
              </a:prstGeom>
            </p:spPr>
          </p:pic>
          <p:pic>
            <p:nvPicPr>
              <p:cNvPr id="6" name="Graphic 5">
                <a:extLst>
                  <a:ext uri="{FF2B5EF4-FFF2-40B4-BE49-F238E27FC236}">
                    <a16:creationId xmlns:a16="http://schemas.microsoft.com/office/drawing/2014/main" id="{C633D60F-812C-5349-813D-C38D09CE8825}"/>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149587" y="4526393"/>
                <a:ext cx="172078" cy="172078"/>
              </a:xfrm>
              <a:prstGeom prst="rect">
                <a:avLst/>
              </a:prstGeom>
            </p:spPr>
          </p:pic>
          <p:pic>
            <p:nvPicPr>
              <p:cNvPr id="7" name="Graphic 6">
                <a:extLst>
                  <a:ext uri="{FF2B5EF4-FFF2-40B4-BE49-F238E27FC236}">
                    <a16:creationId xmlns:a16="http://schemas.microsoft.com/office/drawing/2014/main" id="{4A7C7426-8D86-184A-ADF4-689AF7B6567E}"/>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144224" y="4955472"/>
                <a:ext cx="172078" cy="172078"/>
              </a:xfrm>
              <a:prstGeom prst="rect">
                <a:avLst/>
              </a:prstGeom>
            </p:spPr>
          </p:pic>
          <p:pic>
            <p:nvPicPr>
              <p:cNvPr id="40" name="Graphic 39">
                <a:extLst>
                  <a:ext uri="{FF2B5EF4-FFF2-40B4-BE49-F238E27FC236}">
                    <a16:creationId xmlns:a16="http://schemas.microsoft.com/office/drawing/2014/main" id="{B7868D13-5000-44B4-B7D3-AA61416CE103}"/>
                  </a:ext>
                </a:extLst>
              </p:cNvPr>
              <p:cNvPicPr>
                <a:picLocks noChangeAspect="1"/>
              </p:cNvPicPr>
              <p:nvPr/>
            </p:nvPicPr>
            <p:blipFill>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142232" y="5682639"/>
                <a:ext cx="172078" cy="172078"/>
              </a:xfrm>
              <a:prstGeom prst="rect">
                <a:avLst/>
              </a:prstGeom>
            </p:spPr>
          </p:pic>
        </p:grpSp>
      </p:grpSp>
      <p:pic>
        <p:nvPicPr>
          <p:cNvPr id="11" name="Picture 10" descr="A screenshot of a newspaper&#10;&#10;Description automatically generated">
            <a:extLst>
              <a:ext uri="{FF2B5EF4-FFF2-40B4-BE49-F238E27FC236}">
                <a16:creationId xmlns:a16="http://schemas.microsoft.com/office/drawing/2014/main" id="{5D937255-A751-431D-974E-03A539C752F3}"/>
              </a:ext>
            </a:extLst>
          </p:cNvPr>
          <p:cNvPicPr>
            <a:picLocks noChangeAspect="1"/>
          </p:cNvPicPr>
          <p:nvPr/>
        </p:nvPicPr>
        <p:blipFill>
          <a:blip r:embed="rId4"/>
          <a:stretch>
            <a:fillRect/>
          </a:stretch>
        </p:blipFill>
        <p:spPr>
          <a:xfrm>
            <a:off x="183481" y="493633"/>
            <a:ext cx="3700463" cy="5870734"/>
          </a:xfrm>
          <a:prstGeom prst="rect">
            <a:avLst/>
          </a:prstGeom>
        </p:spPr>
      </p:pic>
    </p:spTree>
    <p:extLst>
      <p:ext uri="{BB962C8B-B14F-4D97-AF65-F5344CB8AC3E}">
        <p14:creationId xmlns:p14="http://schemas.microsoft.com/office/powerpoint/2010/main" val="411834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E0E98F-5C75-E148-B924-40B17F9E0FA2}"/>
              </a:ext>
            </a:extLst>
          </p:cNvPr>
          <p:cNvSpPr/>
          <p:nvPr/>
        </p:nvSpPr>
        <p:spPr>
          <a:xfrm>
            <a:off x="534480" y="610022"/>
            <a:ext cx="3009157" cy="584775"/>
          </a:xfrm>
          <a:prstGeom prst="rect">
            <a:avLst/>
          </a:prstGeom>
        </p:spPr>
        <p:txBody>
          <a:bodyPr wrap="none">
            <a:spAutoFit/>
          </a:bodyPr>
          <a:lstStyle/>
          <a:p>
            <a:r>
              <a:rPr lang="en" sz="3200" dirty="0">
                <a:solidFill>
                  <a:srgbClr val="B61E51"/>
                </a:solidFill>
                <a:latin typeface="Source Sans Pro Light" panose="020B0403030403020204" pitchFamily="34" charset="77"/>
              </a:rPr>
              <a:t>MEET </a:t>
            </a:r>
            <a:r>
              <a:rPr lang="en" sz="3200" b="1" dirty="0">
                <a:solidFill>
                  <a:srgbClr val="B61E51"/>
                </a:solidFill>
                <a:latin typeface="Source Sans Pro" panose="020B0503030403020204" pitchFamily="34" charset="77"/>
              </a:rPr>
              <a:t>THE TEAM</a:t>
            </a:r>
            <a:endParaRPr lang="en-US" sz="3200" b="1" dirty="0">
              <a:solidFill>
                <a:srgbClr val="B61E51"/>
              </a:solidFill>
              <a:latin typeface="Source Sans Pro" panose="020B0503030403020204" pitchFamily="34" charset="77"/>
            </a:endParaRPr>
          </a:p>
        </p:txBody>
      </p:sp>
      <p:sp>
        <p:nvSpPr>
          <p:cNvPr id="3" name="Rectangle 2">
            <a:extLst>
              <a:ext uri="{FF2B5EF4-FFF2-40B4-BE49-F238E27FC236}">
                <a16:creationId xmlns:a16="http://schemas.microsoft.com/office/drawing/2014/main" id="{521AF364-5E50-044D-82B4-5A5D7100D2A8}"/>
              </a:ext>
            </a:extLst>
          </p:cNvPr>
          <p:cNvSpPr/>
          <p:nvPr/>
        </p:nvSpPr>
        <p:spPr>
          <a:xfrm>
            <a:off x="555420" y="493591"/>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4" name="Rectangle 3">
            <a:extLst>
              <a:ext uri="{FF2B5EF4-FFF2-40B4-BE49-F238E27FC236}">
                <a16:creationId xmlns:a16="http://schemas.microsoft.com/office/drawing/2014/main" id="{1FE4B3B4-EB7D-2B4E-A34B-992355778D2D}"/>
              </a:ext>
            </a:extLst>
          </p:cNvPr>
          <p:cNvSpPr/>
          <p:nvPr/>
        </p:nvSpPr>
        <p:spPr>
          <a:xfrm>
            <a:off x="2264898" y="1302519"/>
            <a:ext cx="5838093" cy="381451"/>
          </a:xfrm>
          <a:prstGeom prst="rect">
            <a:avLst/>
          </a:prstGeom>
        </p:spPr>
        <p:txBody>
          <a:bodyPr wrap="square">
            <a:spAutoFit/>
          </a:bodyPr>
          <a:lstStyle/>
          <a:p>
            <a:pPr lvl="0">
              <a:lnSpc>
                <a:spcPct val="150000"/>
              </a:lnSpc>
              <a:spcAft>
                <a:spcPts val="1200"/>
              </a:spcAft>
              <a:buClr>
                <a:schemeClr val="dk1"/>
              </a:buClr>
              <a:buSzPts val="1100"/>
            </a:pPr>
            <a:r>
              <a:rPr lang="en-US" sz="1400" b="1" dirty="0">
                <a:solidFill>
                  <a:srgbClr val="214F9E"/>
                </a:solidFill>
                <a:latin typeface="Source Sans Pro" panose="020B0503030403020204" pitchFamily="34" charset="77"/>
              </a:rPr>
              <a:t>Allan Kullen | </a:t>
            </a:r>
            <a:r>
              <a:rPr lang="en-US" sz="1400" b="1" dirty="0">
                <a:solidFill>
                  <a:schemeClr val="tx1">
                    <a:lumMod val="95000"/>
                    <a:lumOff val="5000"/>
                  </a:schemeClr>
                </a:solidFill>
                <a:latin typeface="Source Sans Pro" panose="020B0503030403020204" pitchFamily="34" charset="77"/>
              </a:rPr>
              <a:t>Founder and President</a:t>
            </a:r>
          </a:p>
        </p:txBody>
      </p:sp>
      <p:sp>
        <p:nvSpPr>
          <p:cNvPr id="5" name="Rectangle 4">
            <a:extLst>
              <a:ext uri="{FF2B5EF4-FFF2-40B4-BE49-F238E27FC236}">
                <a16:creationId xmlns:a16="http://schemas.microsoft.com/office/drawing/2014/main" id="{C57F0706-95E3-F84D-B2FC-D5F2050F4E01}"/>
              </a:ext>
            </a:extLst>
          </p:cNvPr>
          <p:cNvSpPr/>
          <p:nvPr/>
        </p:nvSpPr>
        <p:spPr>
          <a:xfrm>
            <a:off x="2264897" y="1770674"/>
            <a:ext cx="6330463" cy="4567212"/>
          </a:xfrm>
          <a:prstGeom prst="rect">
            <a:avLst/>
          </a:prstGeom>
        </p:spPr>
        <p:txBody>
          <a:bodyPr wrap="square">
            <a:spAutoFit/>
          </a:bodyPr>
          <a:lstStyle/>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Owned and operated a large printing firm for nearly 40 years. At its peak, the firm employed 127 individuals and had $16 million in sales. </a:t>
            </a:r>
          </a:p>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Has directed the Americans All program and its Social Legacy Network since their inception. </a:t>
            </a:r>
          </a:p>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Created two of the major instructional resources: the timeline publication and the photograph collection.</a:t>
            </a:r>
          </a:p>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Restructured the program when the emphasis in education shifted to STEM to gain the revenue needed to make the Americans All classroom and other instructional resources available to the nation’s 135,000 public and private K–12 schools and 800,000 homeschool families.</a:t>
            </a:r>
          </a:p>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Formed a marketing and operations entity, the Americans All Benefit Corporation, and leveraged the public’s interest in legacy preservation to achieve the program’s education mission and enable businesses to offer discounts to our members.</a:t>
            </a:r>
          </a:p>
        </p:txBody>
      </p:sp>
      <p:pic>
        <p:nvPicPr>
          <p:cNvPr id="7" name="Picture 6">
            <a:extLst>
              <a:ext uri="{FF2B5EF4-FFF2-40B4-BE49-F238E27FC236}">
                <a16:creationId xmlns:a16="http://schemas.microsoft.com/office/drawing/2014/main" id="{FB0CD8FA-65BF-1D4B-BC54-D890A04C3BAE}"/>
              </a:ext>
            </a:extLst>
          </p:cNvPr>
          <p:cNvPicPr>
            <a:picLocks noChangeAspect="1"/>
          </p:cNvPicPr>
          <p:nvPr/>
        </p:nvPicPr>
        <p:blipFill>
          <a:blip r:embed="rId2"/>
          <a:stretch>
            <a:fillRect/>
          </a:stretch>
        </p:blipFill>
        <p:spPr>
          <a:xfrm>
            <a:off x="653892" y="1422904"/>
            <a:ext cx="1475039" cy="1475039"/>
          </a:xfrm>
          <a:prstGeom prst="ellipse">
            <a:avLst/>
          </a:prstGeom>
        </p:spPr>
      </p:pic>
    </p:spTree>
    <p:extLst>
      <p:ext uri="{BB962C8B-B14F-4D97-AF65-F5344CB8AC3E}">
        <p14:creationId xmlns:p14="http://schemas.microsoft.com/office/powerpoint/2010/main" val="1991946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6285F1-8E28-C942-AD87-C2010A44A452}"/>
              </a:ext>
            </a:extLst>
          </p:cNvPr>
          <p:cNvSpPr/>
          <p:nvPr/>
        </p:nvSpPr>
        <p:spPr>
          <a:xfrm>
            <a:off x="2264898" y="866421"/>
            <a:ext cx="5838093" cy="381451"/>
          </a:xfrm>
          <a:prstGeom prst="rect">
            <a:avLst/>
          </a:prstGeom>
        </p:spPr>
        <p:txBody>
          <a:bodyPr wrap="square">
            <a:spAutoFit/>
          </a:bodyPr>
          <a:lstStyle/>
          <a:p>
            <a:pPr>
              <a:lnSpc>
                <a:spcPct val="150000"/>
              </a:lnSpc>
              <a:spcAft>
                <a:spcPts val="1200"/>
              </a:spcAft>
              <a:buClr>
                <a:schemeClr val="dk1"/>
              </a:buClr>
              <a:buSzPts val="1100"/>
            </a:pPr>
            <a:r>
              <a:rPr lang="en-US" sz="1400" b="1" dirty="0">
                <a:solidFill>
                  <a:srgbClr val="214F9E"/>
                </a:solidFill>
                <a:latin typeface="Source Sans Pro" panose="020B0503030403020204" pitchFamily="34" charset="77"/>
              </a:rPr>
              <a:t>Steve Miller | </a:t>
            </a:r>
            <a:r>
              <a:rPr lang="en-US" sz="1400" b="1" dirty="0">
                <a:solidFill>
                  <a:schemeClr val="tx1">
                    <a:lumMod val="95000"/>
                    <a:lumOff val="5000"/>
                  </a:schemeClr>
                </a:solidFill>
                <a:latin typeface="Source Sans Pro" panose="020B0503030403020204" pitchFamily="34" charset="77"/>
              </a:rPr>
              <a:t>Marketing Director</a:t>
            </a:r>
          </a:p>
        </p:txBody>
      </p:sp>
      <p:sp>
        <p:nvSpPr>
          <p:cNvPr id="3" name="Rectangle 2">
            <a:extLst>
              <a:ext uri="{FF2B5EF4-FFF2-40B4-BE49-F238E27FC236}">
                <a16:creationId xmlns:a16="http://schemas.microsoft.com/office/drawing/2014/main" id="{0DE0986F-0D39-5C41-BAE9-124D1BEF5359}"/>
              </a:ext>
            </a:extLst>
          </p:cNvPr>
          <p:cNvSpPr/>
          <p:nvPr/>
        </p:nvSpPr>
        <p:spPr>
          <a:xfrm>
            <a:off x="2264897" y="1334576"/>
            <a:ext cx="5736103" cy="3197607"/>
          </a:xfrm>
          <a:prstGeom prst="rect">
            <a:avLst/>
          </a:prstGeom>
        </p:spPr>
        <p:txBody>
          <a:bodyPr wrap="square">
            <a:spAutoFit/>
          </a:bodyPr>
          <a:lstStyle/>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Served with the U.S. Army in France from 1964 to 1966.</a:t>
            </a:r>
          </a:p>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Entered the insurance business in 1967 with Connecticut General Life Insurance Company and Lincoln National for a career spanning almost</a:t>
            </a:r>
            <a:br>
              <a:rPr lang="en-US" sz="1400" dirty="0">
                <a:solidFill>
                  <a:schemeClr val="tx1">
                    <a:lumMod val="65000"/>
                    <a:lumOff val="35000"/>
                  </a:schemeClr>
                </a:solidFill>
                <a:latin typeface="Source Sans Pro Light" panose="020B0403030403020204" pitchFamily="34" charset="77"/>
              </a:rPr>
            </a:br>
            <a:r>
              <a:rPr lang="en-US" sz="1400" dirty="0">
                <a:solidFill>
                  <a:schemeClr val="tx1">
                    <a:lumMod val="65000"/>
                    <a:lumOff val="35000"/>
                  </a:schemeClr>
                </a:solidFill>
                <a:latin typeface="Source Sans Pro Light" panose="020B0403030403020204" pitchFamily="34" charset="77"/>
              </a:rPr>
              <a:t>50 years.</a:t>
            </a:r>
          </a:p>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Also ran Creative Business Solutions, an independent consulting practice specializing in employee benefits.</a:t>
            </a:r>
          </a:p>
          <a:p>
            <a:pPr marL="182880" lvl="0" indent="-182880">
              <a:lnSpc>
                <a:spcPct val="150000"/>
              </a:lnSpc>
              <a:spcAft>
                <a:spcPts val="600"/>
              </a:spcAft>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Served on the boards of the United Jewish Appeal Federation, The Hebrew Home of Greater Washington and Easter Seals of Greater Washington, primarily involved with fundraising activities.</a:t>
            </a:r>
          </a:p>
        </p:txBody>
      </p:sp>
      <p:grpSp>
        <p:nvGrpSpPr>
          <p:cNvPr id="12" name="Group 11">
            <a:extLst>
              <a:ext uri="{FF2B5EF4-FFF2-40B4-BE49-F238E27FC236}">
                <a16:creationId xmlns:a16="http://schemas.microsoft.com/office/drawing/2014/main" id="{78939EA2-6E43-5946-9E20-588BE17AD11C}"/>
              </a:ext>
            </a:extLst>
          </p:cNvPr>
          <p:cNvGrpSpPr/>
          <p:nvPr/>
        </p:nvGrpSpPr>
        <p:grpSpPr>
          <a:xfrm>
            <a:off x="653892" y="998069"/>
            <a:ext cx="1475039" cy="1475039"/>
            <a:chOff x="653892" y="1876610"/>
            <a:chExt cx="1475039" cy="1475039"/>
          </a:xfrm>
        </p:grpSpPr>
        <p:sp>
          <p:nvSpPr>
            <p:cNvPr id="5" name="Oval 4">
              <a:extLst>
                <a:ext uri="{FF2B5EF4-FFF2-40B4-BE49-F238E27FC236}">
                  <a16:creationId xmlns:a16="http://schemas.microsoft.com/office/drawing/2014/main" id="{BB01BF15-759B-344E-8452-5B79E75FB4B5}"/>
                </a:ext>
              </a:extLst>
            </p:cNvPr>
            <p:cNvSpPr/>
            <p:nvPr/>
          </p:nvSpPr>
          <p:spPr>
            <a:xfrm>
              <a:off x="653892" y="1876610"/>
              <a:ext cx="1475039" cy="1475039"/>
            </a:xfrm>
            <a:prstGeom prst="ellipse">
              <a:avLst/>
            </a:prstGeom>
            <a:solidFill>
              <a:srgbClr val="E1B6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A4E2273-67F7-8540-AE3F-6967B591A6ED}"/>
                </a:ext>
              </a:extLst>
            </p:cNvPr>
            <p:cNvPicPr>
              <a:picLocks noChangeAspect="1"/>
            </p:cNvPicPr>
            <p:nvPr/>
          </p:nvPicPr>
          <p:blipFill rotWithShape="1">
            <a:blip r:embed="rId2"/>
            <a:srcRect l="-7104" t="3068" r="-13082" b="20131"/>
            <a:stretch/>
          </p:blipFill>
          <p:spPr>
            <a:xfrm>
              <a:off x="653892" y="1876610"/>
              <a:ext cx="1475039" cy="1475039"/>
            </a:xfrm>
            <a:prstGeom prst="ellipse">
              <a:avLst/>
            </a:prstGeom>
          </p:spPr>
        </p:pic>
      </p:grpSp>
    </p:spTree>
    <p:extLst>
      <p:ext uri="{BB962C8B-B14F-4D97-AF65-F5344CB8AC3E}">
        <p14:creationId xmlns:p14="http://schemas.microsoft.com/office/powerpoint/2010/main" val="34580368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6285F1-8E28-C942-AD87-C2010A44A452}"/>
              </a:ext>
            </a:extLst>
          </p:cNvPr>
          <p:cNvSpPr/>
          <p:nvPr/>
        </p:nvSpPr>
        <p:spPr>
          <a:xfrm>
            <a:off x="2264898" y="522390"/>
            <a:ext cx="5838093" cy="381451"/>
          </a:xfrm>
          <a:prstGeom prst="rect">
            <a:avLst/>
          </a:prstGeom>
        </p:spPr>
        <p:txBody>
          <a:bodyPr wrap="square">
            <a:spAutoFit/>
          </a:bodyPr>
          <a:lstStyle/>
          <a:p>
            <a:pPr>
              <a:lnSpc>
                <a:spcPct val="150000"/>
              </a:lnSpc>
              <a:spcAft>
                <a:spcPts val="1200"/>
              </a:spcAft>
              <a:buClr>
                <a:schemeClr val="dk1"/>
              </a:buClr>
              <a:buSzPts val="1100"/>
            </a:pPr>
            <a:r>
              <a:rPr lang="en-US" sz="1400" b="1" dirty="0">
                <a:solidFill>
                  <a:srgbClr val="214F9E"/>
                </a:solidFill>
                <a:latin typeface="Source Sans Pro" panose="020B0503030403020204" pitchFamily="34" charset="77"/>
              </a:rPr>
              <a:t>Karen Glass | </a:t>
            </a:r>
            <a:r>
              <a:rPr lang="en-US" sz="1400" b="1" dirty="0">
                <a:solidFill>
                  <a:schemeClr val="tx1">
                    <a:lumMod val="95000"/>
                    <a:lumOff val="5000"/>
                  </a:schemeClr>
                </a:solidFill>
                <a:latin typeface="Source Sans Pro" panose="020B0503030403020204" pitchFamily="34" charset="77"/>
              </a:rPr>
              <a:t>Editorial Supervisor</a:t>
            </a:r>
          </a:p>
        </p:txBody>
      </p:sp>
      <p:sp>
        <p:nvSpPr>
          <p:cNvPr id="3" name="Rectangle 2">
            <a:extLst>
              <a:ext uri="{FF2B5EF4-FFF2-40B4-BE49-F238E27FC236}">
                <a16:creationId xmlns:a16="http://schemas.microsoft.com/office/drawing/2014/main" id="{0DE0986F-0D39-5C41-BAE9-124D1BEF5359}"/>
              </a:ext>
            </a:extLst>
          </p:cNvPr>
          <p:cNvSpPr/>
          <p:nvPr/>
        </p:nvSpPr>
        <p:spPr>
          <a:xfrm>
            <a:off x="2264897" y="990545"/>
            <a:ext cx="5736103" cy="5228932"/>
          </a:xfrm>
          <a:prstGeom prst="rect">
            <a:avLst/>
          </a:prstGeom>
        </p:spPr>
        <p:txBody>
          <a:bodyPr wrap="square">
            <a:spAutoFit/>
          </a:bodyPr>
          <a:lstStyle/>
          <a:p>
            <a:pPr marL="182880" lvl="0" indent="-182880">
              <a:lnSpc>
                <a:spcPct val="150000"/>
              </a:lnSpc>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Lends editorial expertise to the program and its Web site.</a:t>
            </a:r>
          </a:p>
          <a:p>
            <a:pPr marL="182880" lvl="0" indent="-182880">
              <a:lnSpc>
                <a:spcPct val="150000"/>
              </a:lnSpc>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Received her bachelor’s degree in political science from the University of Connecticut.</a:t>
            </a:r>
          </a:p>
          <a:p>
            <a:pPr marL="182880" lvl="0" indent="-182880">
              <a:lnSpc>
                <a:spcPct val="150000"/>
              </a:lnSpc>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Earned her master’s degree in public policy from The George Washington University</a:t>
            </a:r>
          </a:p>
          <a:p>
            <a:pPr marL="182880" lvl="0" indent="-182880">
              <a:lnSpc>
                <a:spcPct val="150000"/>
              </a:lnSpc>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Taught writing/editing to the staff of the National Governors Association, where her 19 years of employment also included lobbying, communications and policy analysis positions.</a:t>
            </a:r>
          </a:p>
          <a:p>
            <a:pPr marL="182880" lvl="0" indent="-182880">
              <a:lnSpc>
                <a:spcPct val="150000"/>
              </a:lnSpc>
              <a:buClr>
                <a:schemeClr val="dk1"/>
              </a:buClr>
              <a:buSzPts val="1100"/>
              <a:buFont typeface="Arial" panose="020B0604020202020204" pitchFamily="34" charset="0"/>
              <a:buChar char="•"/>
            </a:pPr>
            <a:r>
              <a:rPr lang="en-US" sz="1400" dirty="0">
                <a:solidFill>
                  <a:schemeClr val="tx1">
                    <a:lumMod val="65000"/>
                    <a:lumOff val="35000"/>
                  </a:schemeClr>
                </a:solidFill>
                <a:latin typeface="Source Sans Pro Light" panose="020B0403030403020204" pitchFamily="34" charset="77"/>
              </a:rPr>
              <a:t>As a freelancer she has worked in several areas for more than 19 years, including:</a:t>
            </a:r>
          </a:p>
          <a:p>
            <a:pPr marL="742950" lvl="1" indent="-228600">
              <a:lnSpc>
                <a:spcPct val="150000"/>
              </a:lnSpc>
              <a:buClr>
                <a:schemeClr val="dk1"/>
              </a:buClr>
              <a:buSzPts val="1100"/>
              <a:buFont typeface="Courier New" panose="02070309020205020404" pitchFamily="49" charset="0"/>
              <a:buChar char="o"/>
            </a:pPr>
            <a:r>
              <a:rPr lang="en-US" sz="1400" dirty="0">
                <a:solidFill>
                  <a:schemeClr val="tx1">
                    <a:lumMod val="65000"/>
                    <a:lumOff val="35000"/>
                  </a:schemeClr>
                </a:solidFill>
                <a:latin typeface="Source Sans Pro Light" panose="020B0403030403020204" pitchFamily="34" charset="77"/>
              </a:rPr>
              <a:t>Writing</a:t>
            </a:r>
          </a:p>
          <a:p>
            <a:pPr marL="742950" lvl="1" indent="-228600">
              <a:lnSpc>
                <a:spcPct val="150000"/>
              </a:lnSpc>
              <a:buClr>
                <a:schemeClr val="dk1"/>
              </a:buClr>
              <a:buSzPts val="1100"/>
              <a:buFont typeface="Courier New" panose="02070309020205020404" pitchFamily="49" charset="0"/>
              <a:buChar char="o"/>
            </a:pPr>
            <a:r>
              <a:rPr lang="en-US" sz="1400" dirty="0">
                <a:solidFill>
                  <a:schemeClr val="tx1">
                    <a:lumMod val="65000"/>
                    <a:lumOff val="35000"/>
                  </a:schemeClr>
                </a:solidFill>
                <a:latin typeface="Source Sans Pro Light" panose="020B0403030403020204" pitchFamily="34" charset="77"/>
              </a:rPr>
              <a:t>Editing</a:t>
            </a:r>
          </a:p>
          <a:p>
            <a:pPr marL="742950" lvl="1" indent="-228600">
              <a:lnSpc>
                <a:spcPct val="150000"/>
              </a:lnSpc>
              <a:buClr>
                <a:schemeClr val="dk1"/>
              </a:buClr>
              <a:buSzPts val="1100"/>
              <a:buFont typeface="Courier New" panose="02070309020205020404" pitchFamily="49" charset="0"/>
              <a:buChar char="o"/>
            </a:pPr>
            <a:r>
              <a:rPr lang="en-US" sz="1400" dirty="0">
                <a:solidFill>
                  <a:schemeClr val="tx1">
                    <a:lumMod val="65000"/>
                    <a:lumOff val="35000"/>
                  </a:schemeClr>
                </a:solidFill>
                <a:latin typeface="Source Sans Pro Light" panose="020B0403030403020204" pitchFamily="34" charset="77"/>
              </a:rPr>
              <a:t>Marketing</a:t>
            </a:r>
          </a:p>
          <a:p>
            <a:pPr marL="742950" lvl="1" indent="-228600">
              <a:lnSpc>
                <a:spcPct val="150000"/>
              </a:lnSpc>
              <a:buClr>
                <a:schemeClr val="dk1"/>
              </a:buClr>
              <a:buSzPts val="1100"/>
              <a:buFont typeface="Courier New" panose="02070309020205020404" pitchFamily="49" charset="0"/>
              <a:buChar char="o"/>
            </a:pPr>
            <a:r>
              <a:rPr lang="en-US" sz="1400" dirty="0">
                <a:solidFill>
                  <a:schemeClr val="tx1">
                    <a:lumMod val="65000"/>
                    <a:lumOff val="35000"/>
                  </a:schemeClr>
                </a:solidFill>
                <a:latin typeface="Source Sans Pro Light" panose="020B0403030403020204" pitchFamily="34" charset="77"/>
              </a:rPr>
              <a:t>Writing training</a:t>
            </a:r>
          </a:p>
          <a:p>
            <a:pPr marL="742950" lvl="1" indent="-228600">
              <a:lnSpc>
                <a:spcPct val="150000"/>
              </a:lnSpc>
              <a:buClr>
                <a:schemeClr val="dk1"/>
              </a:buClr>
              <a:buSzPts val="1100"/>
              <a:buFont typeface="Courier New" panose="02070309020205020404" pitchFamily="49" charset="0"/>
              <a:buChar char="o"/>
            </a:pPr>
            <a:r>
              <a:rPr lang="en-US" sz="1400" dirty="0">
                <a:solidFill>
                  <a:schemeClr val="tx1">
                    <a:lumMod val="65000"/>
                    <a:lumOff val="35000"/>
                  </a:schemeClr>
                </a:solidFill>
                <a:latin typeface="Source Sans Pro Light" panose="020B0403030403020204" pitchFamily="34" charset="77"/>
              </a:rPr>
              <a:t>Web and print publications development</a:t>
            </a:r>
          </a:p>
          <a:p>
            <a:pPr marL="742950" lvl="1" indent="-228600">
              <a:lnSpc>
                <a:spcPct val="150000"/>
              </a:lnSpc>
              <a:buClr>
                <a:schemeClr val="dk1"/>
              </a:buClr>
              <a:buSzPts val="1100"/>
              <a:buFont typeface="Courier New" panose="02070309020205020404" pitchFamily="49" charset="0"/>
              <a:buChar char="o"/>
            </a:pPr>
            <a:r>
              <a:rPr lang="en-US" sz="1400" dirty="0">
                <a:solidFill>
                  <a:schemeClr val="tx1">
                    <a:lumMod val="65000"/>
                    <a:lumOff val="35000"/>
                  </a:schemeClr>
                </a:solidFill>
                <a:latin typeface="Source Sans Pro Light" panose="020B0403030403020204" pitchFamily="34" charset="77"/>
              </a:rPr>
              <a:t>Production and dissemination</a:t>
            </a:r>
          </a:p>
        </p:txBody>
      </p:sp>
      <p:pic>
        <p:nvPicPr>
          <p:cNvPr id="6" name="Picture 5" descr="A person wearing a hat&#10;&#10;Description generated with very high confidence">
            <a:extLst>
              <a:ext uri="{FF2B5EF4-FFF2-40B4-BE49-F238E27FC236}">
                <a16:creationId xmlns:a16="http://schemas.microsoft.com/office/drawing/2014/main" id="{8A40CEEB-C921-4A3B-B0AC-34CD987748B2}"/>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l="27557" t="39837" r="53361" b="34651"/>
          <a:stretch/>
        </p:blipFill>
        <p:spPr>
          <a:xfrm rot="5400000">
            <a:off x="574065" y="630034"/>
            <a:ext cx="1468522" cy="1472184"/>
          </a:xfrm>
          <a:prstGeom prst="ellipse">
            <a:avLst/>
          </a:prstGeom>
        </p:spPr>
      </p:pic>
    </p:spTree>
    <p:extLst>
      <p:ext uri="{BB962C8B-B14F-4D97-AF65-F5344CB8AC3E}">
        <p14:creationId xmlns:p14="http://schemas.microsoft.com/office/powerpoint/2010/main" val="480085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FA532B-AF02-F744-B692-70EA1995EE0B}"/>
              </a:ext>
            </a:extLst>
          </p:cNvPr>
          <p:cNvSpPr/>
          <p:nvPr/>
        </p:nvSpPr>
        <p:spPr>
          <a:xfrm>
            <a:off x="534480" y="610022"/>
            <a:ext cx="7167347" cy="584775"/>
          </a:xfrm>
          <a:prstGeom prst="rect">
            <a:avLst/>
          </a:prstGeom>
        </p:spPr>
        <p:txBody>
          <a:bodyPr wrap="none">
            <a:spAutoFit/>
          </a:bodyPr>
          <a:lstStyle/>
          <a:p>
            <a:r>
              <a:rPr lang="en-US" sz="3200" b="1" dirty="0">
                <a:solidFill>
                  <a:srgbClr val="B61E51"/>
                </a:solidFill>
                <a:latin typeface="Source Sans Pro" panose="020B0503030403020204" pitchFamily="34" charset="77"/>
              </a:rPr>
              <a:t>Storytelling </a:t>
            </a:r>
            <a:r>
              <a:rPr lang="en-US" sz="3200" dirty="0">
                <a:solidFill>
                  <a:srgbClr val="B61E51"/>
                </a:solidFill>
                <a:latin typeface="Source Sans Pro Light" panose="020B0403030403020204" pitchFamily="34" charset="77"/>
              </a:rPr>
              <a:t>Brings Generations</a:t>
            </a:r>
            <a:r>
              <a:rPr lang="en" sz="3200" b="1" dirty="0">
                <a:solidFill>
                  <a:srgbClr val="B61E51"/>
                </a:solidFill>
                <a:latin typeface="Source Sans Pro" panose="020B0503030403020204" pitchFamily="34" charset="77"/>
              </a:rPr>
              <a:t> </a:t>
            </a:r>
            <a:r>
              <a:rPr lang="en-US" sz="3200" dirty="0">
                <a:solidFill>
                  <a:srgbClr val="B61E51"/>
                </a:solidFill>
                <a:latin typeface="Source Sans Pro Light" panose="020B0403030403020204" pitchFamily="34" charset="77"/>
              </a:rPr>
              <a:t>Together</a:t>
            </a:r>
            <a:endParaRPr lang="en-US" sz="3200" b="1" dirty="0">
              <a:solidFill>
                <a:srgbClr val="B61E51"/>
              </a:solidFill>
              <a:latin typeface="Source Sans Pro" panose="020B0503030403020204" pitchFamily="34" charset="77"/>
            </a:endParaRPr>
          </a:p>
        </p:txBody>
      </p:sp>
      <p:sp>
        <p:nvSpPr>
          <p:cNvPr id="3" name="Rectangle 2">
            <a:extLst>
              <a:ext uri="{FF2B5EF4-FFF2-40B4-BE49-F238E27FC236}">
                <a16:creationId xmlns:a16="http://schemas.microsoft.com/office/drawing/2014/main" id="{CDA5482F-1912-594E-BCA2-B38D4B2DEEB9}"/>
              </a:ext>
            </a:extLst>
          </p:cNvPr>
          <p:cNvSpPr/>
          <p:nvPr/>
        </p:nvSpPr>
        <p:spPr>
          <a:xfrm>
            <a:off x="555420" y="476173"/>
            <a:ext cx="4156680" cy="215444"/>
          </a:xfrm>
          <a:prstGeom prst="rect">
            <a:avLst/>
          </a:prstGeom>
        </p:spPr>
        <p:txBody>
          <a:bodyPr wrap="square">
            <a:spAutoFit/>
          </a:bodyPr>
          <a:lstStyle/>
          <a:p>
            <a:r>
              <a:rPr lang="en-US" sz="800" spc="300" dirty="0">
                <a:solidFill>
                  <a:srgbClr val="214F9E"/>
                </a:solidFill>
                <a:latin typeface="Source Sans Pro" panose="020B0503030403020204" pitchFamily="34" charset="77"/>
              </a:rPr>
              <a:t>PRESERVING YOUR LEGACY THROUGH </a:t>
            </a:r>
            <a:r>
              <a:rPr lang="en-US" sz="800" b="1" spc="300" dirty="0">
                <a:solidFill>
                  <a:srgbClr val="214F9E"/>
                </a:solidFill>
                <a:latin typeface="Source Sans Pro" panose="020B0503030403020204" pitchFamily="34" charset="77"/>
              </a:rPr>
              <a:t>STORYTELLING</a:t>
            </a:r>
          </a:p>
        </p:txBody>
      </p:sp>
      <p:sp>
        <p:nvSpPr>
          <p:cNvPr id="5" name="Rectangle 4">
            <a:extLst>
              <a:ext uri="{FF2B5EF4-FFF2-40B4-BE49-F238E27FC236}">
                <a16:creationId xmlns:a16="http://schemas.microsoft.com/office/drawing/2014/main" id="{628FC566-3EC3-3145-B55C-2C88280FC629}"/>
              </a:ext>
            </a:extLst>
          </p:cNvPr>
          <p:cNvSpPr/>
          <p:nvPr/>
        </p:nvSpPr>
        <p:spPr>
          <a:xfrm>
            <a:off x="0" y="5708210"/>
            <a:ext cx="9144000" cy="1149790"/>
          </a:xfrm>
          <a:prstGeom prst="rect">
            <a:avLst/>
          </a:prstGeom>
          <a:solidFill>
            <a:srgbClr val="214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69BC8BC-8413-3047-9EE6-ECB79B221FAC}"/>
              </a:ext>
            </a:extLst>
          </p:cNvPr>
          <p:cNvSpPr/>
          <p:nvPr/>
        </p:nvSpPr>
        <p:spPr>
          <a:xfrm>
            <a:off x="1665039" y="5626745"/>
            <a:ext cx="5813922" cy="307777"/>
          </a:xfrm>
          <a:prstGeom prst="rect">
            <a:avLst/>
          </a:prstGeom>
          <a:solidFill>
            <a:srgbClr val="B61E51"/>
          </a:solidFill>
        </p:spPr>
        <p:txBody>
          <a:bodyPr wrap="square">
            <a:spAutoFit/>
          </a:bodyPr>
          <a:lstStyle/>
          <a:p>
            <a:pPr lvl="0" algn="ctr">
              <a:spcAft>
                <a:spcPts val="1200"/>
              </a:spcAft>
              <a:buClr>
                <a:schemeClr val="dk1"/>
              </a:buClr>
              <a:buSzPts val="1100"/>
            </a:pPr>
            <a:r>
              <a:rPr lang="en-US" sz="1400" b="1" dirty="0">
                <a:solidFill>
                  <a:schemeClr val="bg1"/>
                </a:solidFill>
                <a:latin typeface="Source Sans Pro" panose="020B0503030403020204" pitchFamily="34" charset="77"/>
              </a:rPr>
              <a:t>Create a Legacy Story, Support Social Studies</a:t>
            </a:r>
          </a:p>
        </p:txBody>
      </p:sp>
      <p:pic>
        <p:nvPicPr>
          <p:cNvPr id="8" name="Picture 7">
            <a:extLst>
              <a:ext uri="{FF2B5EF4-FFF2-40B4-BE49-F238E27FC236}">
                <a16:creationId xmlns:a16="http://schemas.microsoft.com/office/drawing/2014/main" id="{91B2AA97-A9BC-0849-A21D-11D6B70931DA}"/>
              </a:ext>
            </a:extLst>
          </p:cNvPr>
          <p:cNvPicPr>
            <a:picLocks noChangeAspect="1"/>
          </p:cNvPicPr>
          <p:nvPr/>
        </p:nvPicPr>
        <p:blipFill>
          <a:blip r:embed="rId2"/>
          <a:stretch>
            <a:fillRect/>
          </a:stretch>
        </p:blipFill>
        <p:spPr>
          <a:xfrm>
            <a:off x="2000250" y="1487638"/>
            <a:ext cx="5143500" cy="3420428"/>
          </a:xfrm>
          <a:prstGeom prst="rect">
            <a:avLst/>
          </a:prstGeom>
        </p:spPr>
      </p:pic>
      <p:sp>
        <p:nvSpPr>
          <p:cNvPr id="11" name="Rectangle 10">
            <a:extLst>
              <a:ext uri="{FF2B5EF4-FFF2-40B4-BE49-F238E27FC236}">
                <a16:creationId xmlns:a16="http://schemas.microsoft.com/office/drawing/2014/main" id="{B5803B9E-E3BD-E340-9429-0FC23E82B04F}"/>
              </a:ext>
            </a:extLst>
          </p:cNvPr>
          <p:cNvSpPr/>
          <p:nvPr/>
        </p:nvSpPr>
        <p:spPr>
          <a:xfrm>
            <a:off x="1310489" y="6089337"/>
            <a:ext cx="6523022" cy="422808"/>
          </a:xfrm>
          <a:prstGeom prst="rect">
            <a:avLst/>
          </a:prstGeom>
        </p:spPr>
        <p:txBody>
          <a:bodyPr wrap="square">
            <a:spAutoFit/>
          </a:bodyPr>
          <a:lstStyle/>
          <a:p>
            <a:pPr lvl="0" algn="ctr">
              <a:lnSpc>
                <a:spcPct val="150000"/>
              </a:lnSpc>
              <a:spcAft>
                <a:spcPts val="1200"/>
              </a:spcAft>
              <a:buClr>
                <a:schemeClr val="dk1"/>
              </a:buClr>
              <a:buSzPts val="1100"/>
            </a:pPr>
            <a:r>
              <a:rPr lang="en-US" sz="1600" dirty="0">
                <a:solidFill>
                  <a:schemeClr val="bg1"/>
                </a:solidFill>
                <a:latin typeface="Source Sans Pro Light" panose="020B0403030403020204" pitchFamily="34" charset="77"/>
              </a:rPr>
              <a:t>Allan Kullen, President    301-520-8242    akullen@americansall.org</a:t>
            </a:r>
          </a:p>
        </p:txBody>
      </p:sp>
    </p:spTree>
    <p:extLst>
      <p:ext uri="{BB962C8B-B14F-4D97-AF65-F5344CB8AC3E}">
        <p14:creationId xmlns:p14="http://schemas.microsoft.com/office/powerpoint/2010/main" val="16448068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9969A90E-F54D-8D46-96E8-A89CB70B05CC}" vid="{D8A8A92D-D700-7C41-BC6C-19489BD435BF}"/>
    </a:ext>
  </a:extLst>
</a:theme>
</file>

<file path=docProps/app.xml><?xml version="1.0" encoding="utf-8"?>
<Properties xmlns="http://schemas.openxmlformats.org/officeDocument/2006/extended-properties" xmlns:vt="http://schemas.openxmlformats.org/officeDocument/2006/docPropsVTypes">
  <Template>Office Theme</Template>
  <TotalTime>4442</TotalTime>
  <Words>1454</Words>
  <Application>Microsoft Office PowerPoint</Application>
  <PresentationFormat>On-screen Show (4:3)</PresentationFormat>
  <Paragraphs>112</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Courier New</vt:lpstr>
      <vt:lpstr>Source Sans Pro</vt:lpstr>
      <vt:lpstr>Source Sans Pro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Ryan Quinto</dc:creator>
  <cp:lastModifiedBy>Allan Kullen</cp:lastModifiedBy>
  <cp:revision>186</cp:revision>
  <dcterms:created xsi:type="dcterms:W3CDTF">2018-10-04T21:19:33Z</dcterms:created>
  <dcterms:modified xsi:type="dcterms:W3CDTF">2019-06-25T19:28:57Z</dcterms:modified>
</cp:coreProperties>
</file>